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92" r:id="rId2"/>
    <p:sldId id="256" r:id="rId3"/>
    <p:sldId id="257" r:id="rId4"/>
    <p:sldId id="258" r:id="rId5"/>
    <p:sldId id="259" r:id="rId6"/>
    <p:sldId id="260" r:id="rId7"/>
    <p:sldId id="293" r:id="rId8"/>
    <p:sldId id="295" r:id="rId9"/>
    <p:sldId id="261" r:id="rId10"/>
    <p:sldId id="262" r:id="rId11"/>
    <p:sldId id="263" r:id="rId12"/>
    <p:sldId id="265" r:id="rId13"/>
    <p:sldId id="266" r:id="rId14"/>
    <p:sldId id="264" r:id="rId15"/>
    <p:sldId id="267" r:id="rId16"/>
    <p:sldId id="268" r:id="rId17"/>
    <p:sldId id="269" r:id="rId18"/>
    <p:sldId id="270" r:id="rId19"/>
    <p:sldId id="271" r:id="rId20"/>
    <p:sldId id="274" r:id="rId21"/>
    <p:sldId id="272"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6" r:id="rId40"/>
    <p:sldId id="297" r:id="rId41"/>
    <p:sldId id="298"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3" d="100"/>
          <a:sy n="63" d="100"/>
        </p:scale>
        <p:origin x="-130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C233E-2B10-0145-8EDB-2B36FA5337DF}" type="datetimeFigureOut">
              <a:rPr lang="en-US" smtClean="0"/>
              <a:t>9/3/14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48CB0-4EDD-FB4E-94F3-C7F3FAEC1103}" type="slidenum">
              <a:rPr lang="en-US" smtClean="0"/>
              <a:t>‹#›</a:t>
            </a:fld>
            <a:endParaRPr lang="en-US"/>
          </a:p>
        </p:txBody>
      </p:sp>
    </p:spTree>
    <p:extLst>
      <p:ext uri="{BB962C8B-B14F-4D97-AF65-F5344CB8AC3E}">
        <p14:creationId xmlns:p14="http://schemas.microsoft.com/office/powerpoint/2010/main" val="17398953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48CB0-4EDD-FB4E-94F3-C7F3FAEC1103}" type="slidenum">
              <a:rPr lang="en-US" smtClean="0"/>
              <a:t>2</a:t>
            </a:fld>
            <a:endParaRPr lang="en-US"/>
          </a:p>
        </p:txBody>
      </p:sp>
    </p:spTree>
    <p:extLst>
      <p:ext uri="{BB962C8B-B14F-4D97-AF65-F5344CB8AC3E}">
        <p14:creationId xmlns:p14="http://schemas.microsoft.com/office/powerpoint/2010/main" val="400845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AB097E-9C94-AC4E-AF81-32A2BF7A063D}"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23412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B097E-9C94-AC4E-AF81-32A2BF7A063D}"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247203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B097E-9C94-AC4E-AF81-32A2BF7A063D}"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250769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B097E-9C94-AC4E-AF81-32A2BF7A063D}"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331537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AB097E-9C94-AC4E-AF81-32A2BF7A063D}" type="datetimeFigureOut">
              <a:rPr lang="en-US" smtClean="0"/>
              <a:t>9/3/14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200088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AB097E-9C94-AC4E-AF81-32A2BF7A063D}"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156631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AB097E-9C94-AC4E-AF81-32A2BF7A063D}" type="datetimeFigureOut">
              <a:rPr lang="en-US" smtClean="0"/>
              <a:t>9/3/14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71896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AB097E-9C94-AC4E-AF81-32A2BF7A063D}" type="datetimeFigureOut">
              <a:rPr lang="en-US" smtClean="0"/>
              <a:t>9/3/14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131755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B097E-9C94-AC4E-AF81-32A2BF7A063D}" type="datetimeFigureOut">
              <a:rPr lang="en-US" smtClean="0"/>
              <a:t>9/3/14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89936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B097E-9C94-AC4E-AF81-32A2BF7A063D}"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383144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B097E-9C94-AC4E-AF81-32A2BF7A063D}" type="datetimeFigureOut">
              <a:rPr lang="en-US" smtClean="0"/>
              <a:t>9/3/14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447FA-C115-A346-8F0C-8B5358E32CA9}" type="slidenum">
              <a:rPr lang="en-US" smtClean="0"/>
              <a:t>‹#›</a:t>
            </a:fld>
            <a:endParaRPr lang="en-US"/>
          </a:p>
        </p:txBody>
      </p:sp>
    </p:spTree>
    <p:extLst>
      <p:ext uri="{BB962C8B-B14F-4D97-AF65-F5344CB8AC3E}">
        <p14:creationId xmlns:p14="http://schemas.microsoft.com/office/powerpoint/2010/main" val="26827618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B097E-9C94-AC4E-AF81-32A2BF7A063D}" type="datetimeFigureOut">
              <a:rPr lang="en-US" smtClean="0"/>
              <a:t>9/3/14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447FA-C115-A346-8F0C-8B5358E32CA9}" type="slidenum">
              <a:rPr lang="en-US" smtClean="0"/>
              <a:t>‹#›</a:t>
            </a:fld>
            <a:endParaRPr lang="en-US"/>
          </a:p>
        </p:txBody>
      </p:sp>
    </p:spTree>
    <p:extLst>
      <p:ext uri="{BB962C8B-B14F-4D97-AF65-F5344CB8AC3E}">
        <p14:creationId xmlns:p14="http://schemas.microsoft.com/office/powerpoint/2010/main" val="135258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FF"/>
            </a:gs>
            <a:gs pos="100000">
              <a:srgbClr val="0000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826461" y="725608"/>
            <a:ext cx="7498635" cy="2862322"/>
          </a:xfrm>
          <a:prstGeom prst="rect">
            <a:avLst/>
          </a:prstGeom>
          <a:noFill/>
        </p:spPr>
        <p:txBody>
          <a:bodyPr wrap="square" rtlCol="0">
            <a:spAutoFit/>
          </a:bodyPr>
          <a:lstStyle/>
          <a:p>
            <a:pPr algn="ctr"/>
            <a:r>
              <a:rPr lang="en-US" sz="3600" dirty="0" smtClean="0">
                <a:solidFill>
                  <a:srgbClr val="FFFFFF"/>
                </a:solidFill>
              </a:rPr>
              <a:t>TUGAS BELAJAR DAN IZIN BELAJAR BAGI PNS DI LINGKUNGAN </a:t>
            </a:r>
          </a:p>
          <a:p>
            <a:pPr algn="ctr"/>
            <a:r>
              <a:rPr lang="en-US" sz="3600" dirty="0" smtClean="0">
                <a:solidFill>
                  <a:srgbClr val="FFFFFF"/>
                </a:solidFill>
              </a:rPr>
              <a:t>KEMENTERIAN PENDIDIKAN </a:t>
            </a:r>
          </a:p>
          <a:p>
            <a:pPr algn="ctr"/>
            <a:r>
              <a:rPr lang="en-US" sz="3600" dirty="0" smtClean="0">
                <a:solidFill>
                  <a:srgbClr val="FFFFFF"/>
                </a:solidFill>
              </a:rPr>
              <a:t>DAN KEBUDAYAAN</a:t>
            </a:r>
          </a:p>
          <a:p>
            <a:pPr algn="ctr"/>
            <a:r>
              <a:rPr lang="en-US" sz="3600" dirty="0" smtClean="0">
                <a:solidFill>
                  <a:srgbClr val="FFFFFF"/>
                </a:solidFill>
              </a:rPr>
              <a:t>(</a:t>
            </a:r>
            <a:r>
              <a:rPr lang="en-US" sz="2800" dirty="0" smtClean="0">
                <a:solidFill>
                  <a:srgbClr val="FFFFFF"/>
                </a:solidFill>
              </a:rPr>
              <a:t>PERMENDIKNAS NOMOR 48 TAHUN 2009)</a:t>
            </a:r>
            <a:endParaRPr lang="en-US" sz="2800" dirty="0">
              <a:solidFill>
                <a:srgbClr val="FFFFFF"/>
              </a:solidFill>
            </a:endParaRPr>
          </a:p>
        </p:txBody>
      </p:sp>
      <p:sp>
        <p:nvSpPr>
          <p:cNvPr id="5" name="TextBox 4"/>
          <p:cNvSpPr txBox="1"/>
          <p:nvPr/>
        </p:nvSpPr>
        <p:spPr>
          <a:xfrm>
            <a:off x="403152" y="4776917"/>
            <a:ext cx="8466200" cy="1323439"/>
          </a:xfrm>
          <a:prstGeom prst="rect">
            <a:avLst/>
          </a:prstGeom>
          <a:noFill/>
        </p:spPr>
        <p:txBody>
          <a:bodyPr wrap="square" rtlCol="0">
            <a:spAutoFit/>
          </a:bodyPr>
          <a:lstStyle/>
          <a:p>
            <a:pPr algn="ctr"/>
            <a:r>
              <a:rPr lang="en-US" sz="2800" dirty="0" smtClean="0">
                <a:solidFill>
                  <a:srgbClr val="FFFFFF"/>
                </a:solidFill>
              </a:rPr>
              <a:t>KEMENTERIAN PENDIDIKAN DAN KEBUDAYAAN</a:t>
            </a:r>
          </a:p>
          <a:p>
            <a:pPr algn="ctr"/>
            <a:endParaRPr lang="en-US" sz="2800" dirty="0" smtClean="0">
              <a:solidFill>
                <a:srgbClr val="FFFFFF"/>
              </a:solidFill>
            </a:endParaRPr>
          </a:p>
          <a:p>
            <a:pPr algn="ctr"/>
            <a:r>
              <a:rPr lang="en-US" sz="2400" dirty="0" smtClean="0">
                <a:solidFill>
                  <a:srgbClr val="FFFFFF"/>
                </a:solidFill>
              </a:rPr>
              <a:t>BIRO KEPEGAWAIAN – TAHUN 2014</a:t>
            </a:r>
            <a:endParaRPr lang="en-US" sz="2400" dirty="0">
              <a:solidFill>
                <a:srgbClr val="FFFFFF"/>
              </a:solidFill>
            </a:endParaRPr>
          </a:p>
        </p:txBody>
      </p:sp>
    </p:spTree>
    <p:extLst>
      <p:ext uri="{BB962C8B-B14F-4D97-AF65-F5344CB8AC3E}">
        <p14:creationId xmlns:p14="http://schemas.microsoft.com/office/powerpoint/2010/main" val="300603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xEl>
                                              <p:pRg st="0" end="0"/>
                                            </p:txEl>
                                          </p:spTgt>
                                        </p:tgtEl>
                                      </p:cBhvr>
                                    </p:animEffect>
                                  </p:childTnLst>
                                </p:cTn>
                              </p:par>
                              <p:par>
                                <p:cTn id="22" presetID="25" presetClass="entr" presetSubtype="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7"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2522" y="1169035"/>
            <a:ext cx="4394361" cy="5482368"/>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just">
              <a:buAutoNum type="arabicPeriod" startAt="6"/>
            </a:pPr>
            <a:r>
              <a:rPr lang="en-US" sz="2400" dirty="0" err="1" smtClean="0">
                <a:solidFill>
                  <a:schemeClr val="bg1"/>
                </a:solidFill>
              </a:rPr>
              <a:t>Setelah</a:t>
            </a:r>
            <a:r>
              <a:rPr lang="en-US" sz="2400" dirty="0" smtClean="0">
                <a:solidFill>
                  <a:schemeClr val="bg1"/>
                </a:solidFill>
              </a:rPr>
              <a:t> </a:t>
            </a:r>
            <a:r>
              <a:rPr lang="en-US" sz="2400" dirty="0" err="1" smtClean="0">
                <a:solidFill>
                  <a:schemeClr val="bg1"/>
                </a:solidFill>
              </a:rPr>
              <a:t>dievaluasi</a:t>
            </a:r>
            <a:r>
              <a:rPr lang="en-US" sz="2400" dirty="0" smtClean="0">
                <a:solidFill>
                  <a:schemeClr val="bg1"/>
                </a:solidFill>
              </a:rPr>
              <a:t>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mampu</a:t>
            </a:r>
            <a:r>
              <a:rPr lang="en-US" sz="2400" dirty="0" smtClean="0">
                <a:solidFill>
                  <a:schemeClr val="bg1"/>
                </a:solidFill>
              </a:rPr>
              <a:t> </a:t>
            </a:r>
            <a:r>
              <a:rPr lang="en-US" sz="2400" dirty="0" err="1" smtClean="0">
                <a:solidFill>
                  <a:schemeClr val="bg1"/>
                </a:solidFill>
              </a:rPr>
              <a:t>menyelesaikan</a:t>
            </a:r>
            <a:r>
              <a:rPr lang="en-US" sz="2400" dirty="0" smtClean="0">
                <a:solidFill>
                  <a:schemeClr val="bg1"/>
                </a:solidFill>
              </a:rPr>
              <a:t> program </a:t>
            </a:r>
            <a:r>
              <a:rPr lang="en-US" sz="2400" dirty="0" err="1" smtClean="0">
                <a:solidFill>
                  <a:schemeClr val="bg1"/>
                </a:solidFill>
              </a:rPr>
              <a:t>tubel</a:t>
            </a:r>
            <a:r>
              <a:rPr lang="en-US" sz="2400" dirty="0" smtClean="0">
                <a:solidFill>
                  <a:schemeClr val="bg1"/>
                </a:solidFill>
              </a:rPr>
              <a:t> yang </a:t>
            </a:r>
            <a:r>
              <a:rPr lang="en-US" sz="2400" dirty="0" err="1" smtClean="0">
                <a:solidFill>
                  <a:schemeClr val="bg1"/>
                </a:solidFill>
              </a:rPr>
              <a:t>diikuti</a:t>
            </a:r>
            <a:endParaRPr lang="en-US" sz="2400" dirty="0">
              <a:solidFill>
                <a:schemeClr val="bg1"/>
              </a:solidFill>
            </a:endParaRPr>
          </a:p>
          <a:p>
            <a:pPr marL="457200" indent="-457200" algn="just">
              <a:buAutoNum type="arabicPeriod" startAt="6"/>
            </a:pP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dapat</a:t>
            </a:r>
            <a:r>
              <a:rPr lang="en-US" sz="2400" dirty="0" smtClean="0">
                <a:solidFill>
                  <a:schemeClr val="bg1"/>
                </a:solidFill>
              </a:rPr>
              <a:t> </a:t>
            </a:r>
            <a:r>
              <a:rPr lang="en-US" sz="2400" dirty="0" err="1" smtClean="0">
                <a:solidFill>
                  <a:schemeClr val="bg1"/>
                </a:solidFill>
              </a:rPr>
              <a:t>melaksanakan</a:t>
            </a:r>
            <a:r>
              <a:rPr lang="en-US" sz="2400" dirty="0" smtClean="0">
                <a:solidFill>
                  <a:schemeClr val="bg1"/>
                </a:solidFill>
              </a:rPr>
              <a:t> </a:t>
            </a:r>
            <a:r>
              <a:rPr lang="en-US" sz="2400" dirty="0" err="1" smtClean="0">
                <a:solidFill>
                  <a:schemeClr val="bg1"/>
                </a:solidFill>
              </a:rPr>
              <a:t>tugas</a:t>
            </a:r>
            <a:r>
              <a:rPr lang="en-US" sz="2400" dirty="0" smtClean="0">
                <a:solidFill>
                  <a:schemeClr val="bg1"/>
                </a:solidFill>
              </a:rPr>
              <a:t> </a:t>
            </a:r>
            <a:r>
              <a:rPr lang="en-US" sz="2400" dirty="0" err="1" smtClean="0">
                <a:solidFill>
                  <a:schemeClr val="bg1"/>
                </a:solidFill>
              </a:rPr>
              <a:t>belajar</a:t>
            </a:r>
            <a:r>
              <a:rPr lang="en-US" sz="2400" dirty="0" smtClean="0">
                <a:solidFill>
                  <a:schemeClr val="bg1"/>
                </a:solidFill>
              </a:rPr>
              <a:t> </a:t>
            </a:r>
            <a:r>
              <a:rPr lang="en-US" sz="2400" dirty="0" err="1" smtClean="0">
                <a:solidFill>
                  <a:schemeClr val="bg1"/>
                </a:solidFill>
              </a:rPr>
              <a:t>karena</a:t>
            </a:r>
            <a:r>
              <a:rPr lang="en-US" sz="2400" dirty="0" smtClean="0">
                <a:solidFill>
                  <a:schemeClr val="bg1"/>
                </a:solidFill>
              </a:rPr>
              <a:t> </a:t>
            </a:r>
            <a:r>
              <a:rPr lang="en-US" sz="2400" dirty="0" err="1" smtClean="0">
                <a:solidFill>
                  <a:schemeClr val="bg1"/>
                </a:solidFill>
              </a:rPr>
              <a:t>hal-hal</a:t>
            </a:r>
            <a:r>
              <a:rPr lang="en-US" sz="2400" dirty="0" smtClean="0">
                <a:solidFill>
                  <a:schemeClr val="bg1"/>
                </a:solidFill>
              </a:rPr>
              <a:t> </a:t>
            </a:r>
            <a:r>
              <a:rPr lang="en-US" sz="2400" dirty="0" err="1" smtClean="0">
                <a:solidFill>
                  <a:schemeClr val="bg1"/>
                </a:solidFill>
              </a:rPr>
              <a:t>diluar</a:t>
            </a:r>
            <a:r>
              <a:rPr lang="en-US" sz="2400" dirty="0" smtClean="0">
                <a:solidFill>
                  <a:schemeClr val="bg1"/>
                </a:solidFill>
              </a:rPr>
              <a:t> </a:t>
            </a:r>
            <a:r>
              <a:rPr lang="en-US" sz="2400" dirty="0" err="1" smtClean="0">
                <a:solidFill>
                  <a:schemeClr val="bg1"/>
                </a:solidFill>
              </a:rPr>
              <a:t>kemampuannya</a:t>
            </a:r>
            <a:endParaRPr lang="en-US" sz="2400" dirty="0" smtClean="0">
              <a:solidFill>
                <a:schemeClr val="bg1"/>
              </a:solidFill>
            </a:endParaRPr>
          </a:p>
          <a:p>
            <a:pPr marL="457200" indent="-457200" algn="just">
              <a:buAutoNum type="arabicPeriod" startAt="6"/>
            </a:pP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sehat</a:t>
            </a:r>
            <a:r>
              <a:rPr lang="en-US" sz="2400" dirty="0" smtClean="0">
                <a:solidFill>
                  <a:schemeClr val="bg1"/>
                </a:solidFill>
              </a:rPr>
              <a:t> </a:t>
            </a:r>
            <a:r>
              <a:rPr lang="en-US" sz="2400" dirty="0" err="1" smtClean="0">
                <a:solidFill>
                  <a:schemeClr val="bg1"/>
                </a:solidFill>
              </a:rPr>
              <a:t>jasmani</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rohani</a:t>
            </a:r>
            <a:r>
              <a:rPr lang="en-US" sz="2400" dirty="0" smtClean="0">
                <a:solidFill>
                  <a:schemeClr val="bg1"/>
                </a:solidFill>
              </a:rPr>
              <a:t> yang </a:t>
            </a:r>
            <a:r>
              <a:rPr lang="en-US" sz="2400" dirty="0" err="1" smtClean="0">
                <a:solidFill>
                  <a:schemeClr val="bg1"/>
                </a:solidFill>
              </a:rPr>
              <a:t>dinyatakan</a:t>
            </a:r>
            <a:r>
              <a:rPr lang="en-US" sz="2400" dirty="0" smtClean="0">
                <a:solidFill>
                  <a:schemeClr val="bg1"/>
                </a:solidFill>
              </a:rPr>
              <a:t> </a:t>
            </a:r>
            <a:r>
              <a:rPr lang="en-US" sz="2400" dirty="0" err="1" smtClean="0">
                <a:solidFill>
                  <a:schemeClr val="bg1"/>
                </a:solidFill>
              </a:rPr>
              <a:t>oleh</a:t>
            </a:r>
            <a:r>
              <a:rPr lang="en-US" sz="2400" dirty="0" smtClean="0">
                <a:solidFill>
                  <a:schemeClr val="bg1"/>
                </a:solidFill>
              </a:rPr>
              <a:t> Tim </a:t>
            </a:r>
            <a:r>
              <a:rPr lang="en-US" sz="2400" dirty="0" err="1" smtClean="0">
                <a:solidFill>
                  <a:schemeClr val="bg1"/>
                </a:solidFill>
              </a:rPr>
              <a:t>penguji</a:t>
            </a:r>
            <a:r>
              <a:rPr lang="en-US" sz="2400" dirty="0" smtClean="0">
                <a:solidFill>
                  <a:schemeClr val="bg1"/>
                </a:solidFill>
              </a:rPr>
              <a:t> </a:t>
            </a:r>
            <a:r>
              <a:rPr lang="en-US" sz="2400" dirty="0" err="1" smtClean="0">
                <a:solidFill>
                  <a:schemeClr val="bg1"/>
                </a:solidFill>
              </a:rPr>
              <a:t>kesehatan</a:t>
            </a:r>
            <a:endParaRPr lang="en-US" sz="2400" dirty="0" smtClean="0">
              <a:solidFill>
                <a:schemeClr val="bg1"/>
              </a:solidFill>
            </a:endParaRPr>
          </a:p>
          <a:p>
            <a:pPr marL="457200" indent="-457200" algn="just">
              <a:buAutoNum type="arabicPeriod" startAt="6"/>
            </a:pPr>
            <a:r>
              <a:rPr lang="en-US" sz="2400" dirty="0" err="1" smtClean="0">
                <a:solidFill>
                  <a:schemeClr val="bg1"/>
                </a:solidFill>
              </a:rPr>
              <a:t>Diangkat</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jabatan</a:t>
            </a:r>
            <a:r>
              <a:rPr lang="en-US" sz="2400" dirty="0" smtClean="0">
                <a:solidFill>
                  <a:schemeClr val="bg1"/>
                </a:solidFill>
              </a:rPr>
              <a:t> </a:t>
            </a:r>
            <a:r>
              <a:rPr lang="en-US" sz="2400" dirty="0" err="1" smtClean="0">
                <a:solidFill>
                  <a:schemeClr val="bg1"/>
                </a:solidFill>
              </a:rPr>
              <a:t>struktural</a:t>
            </a:r>
            <a:endParaRPr lang="en-US" sz="2400" dirty="0" smtClean="0">
              <a:solidFill>
                <a:schemeClr val="bg1"/>
              </a:solidFill>
            </a:endParaRPr>
          </a:p>
          <a:p>
            <a:pPr marL="457200" indent="-457200" algn="just">
              <a:buAutoNum type="arabicPeriod" startAt="6"/>
            </a:pPr>
            <a:r>
              <a:rPr lang="en-US" sz="2400" dirty="0" err="1" smtClean="0">
                <a:solidFill>
                  <a:schemeClr val="bg1"/>
                </a:solidFill>
              </a:rPr>
              <a:t>Adanya</a:t>
            </a:r>
            <a:r>
              <a:rPr lang="en-US" sz="2400" dirty="0" smtClean="0">
                <a:solidFill>
                  <a:schemeClr val="bg1"/>
                </a:solidFill>
              </a:rPr>
              <a:t> </a:t>
            </a:r>
            <a:r>
              <a:rPr lang="en-US" sz="2400" dirty="0" err="1" smtClean="0">
                <a:solidFill>
                  <a:schemeClr val="bg1"/>
                </a:solidFill>
              </a:rPr>
              <a:t>Kepentingan</a:t>
            </a:r>
            <a:r>
              <a:rPr lang="en-US" sz="2400" dirty="0" smtClean="0">
                <a:solidFill>
                  <a:schemeClr val="bg1"/>
                </a:solidFill>
              </a:rPr>
              <a:t> </a:t>
            </a:r>
            <a:r>
              <a:rPr lang="en-US" sz="2400" dirty="0" err="1" smtClean="0">
                <a:solidFill>
                  <a:schemeClr val="bg1"/>
                </a:solidFill>
              </a:rPr>
              <a:t>dinas</a:t>
            </a:r>
            <a:r>
              <a:rPr lang="en-US" sz="2400" dirty="0" smtClean="0">
                <a:solidFill>
                  <a:schemeClr val="bg1"/>
                </a:solidFill>
              </a:rPr>
              <a:t> </a:t>
            </a:r>
            <a:r>
              <a:rPr lang="en-US" dirty="0" smtClean="0"/>
              <a:t>	</a:t>
            </a:r>
            <a:endParaRPr lang="en-US" dirty="0"/>
          </a:p>
        </p:txBody>
      </p:sp>
      <p:sp>
        <p:nvSpPr>
          <p:cNvPr id="6" name="Rectangle 5"/>
          <p:cNvSpPr/>
          <p:nvPr/>
        </p:nvSpPr>
        <p:spPr>
          <a:xfrm>
            <a:off x="4978932" y="1169035"/>
            <a:ext cx="3950893" cy="5482368"/>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just"/>
            <a:endParaRPr lang="en-US" dirty="0" smtClean="0">
              <a:solidFill>
                <a:srgbClr val="000000"/>
              </a:solidFill>
            </a:endParaRPr>
          </a:p>
          <a:p>
            <a:pPr algn="just"/>
            <a:endParaRPr lang="en-US" dirty="0">
              <a:solidFill>
                <a:srgbClr val="000000"/>
              </a:solidFill>
            </a:endParaRPr>
          </a:p>
          <a:p>
            <a:pPr algn="ctr"/>
            <a:r>
              <a:rPr lang="en-US" sz="4000" dirty="0" smtClean="0">
                <a:solidFill>
                  <a:srgbClr val="000000"/>
                </a:solidFill>
              </a:rPr>
              <a:t>WAJIB MELAKSANAKAN IKATAN DINAS KEPADA NEGARA SESUAI DENGAN KETENTUAN</a:t>
            </a:r>
            <a:endParaRPr lang="en-US" sz="4000" dirty="0">
              <a:solidFill>
                <a:srgbClr val="000000"/>
              </a:solidFill>
            </a:endParaRPr>
          </a:p>
          <a:p>
            <a:pPr algn="just"/>
            <a:endParaRPr lang="en-US" sz="2000" dirty="0" smtClean="0">
              <a:solidFill>
                <a:srgbClr val="000000"/>
              </a:solidFill>
            </a:endParaRPr>
          </a:p>
          <a:p>
            <a:pPr algn="just"/>
            <a:endParaRPr lang="en-US" sz="2000" dirty="0">
              <a:solidFill>
                <a:srgbClr val="000000"/>
              </a:solidFill>
            </a:endParaRPr>
          </a:p>
          <a:p>
            <a:pPr algn="just"/>
            <a:endParaRPr lang="en-US" sz="2000" dirty="0" smtClean="0">
              <a:solidFill>
                <a:srgbClr val="000000"/>
              </a:solidFill>
            </a:endParaRPr>
          </a:p>
          <a:p>
            <a:pPr algn="just"/>
            <a:endParaRPr lang="en-US" sz="2000" dirty="0" smtClean="0">
              <a:solidFill>
                <a:srgbClr val="000000"/>
              </a:solidFill>
            </a:endParaRPr>
          </a:p>
          <a:p>
            <a:pPr algn="just"/>
            <a:endParaRPr lang="en-US" dirty="0">
              <a:solidFill>
                <a:srgbClr val="000000"/>
              </a:solidFill>
            </a:endParaRPr>
          </a:p>
          <a:p>
            <a:pPr algn="just"/>
            <a:endParaRPr lang="en-US" dirty="0">
              <a:solidFill>
                <a:srgbClr val="000000"/>
              </a:solidFill>
            </a:endParaRPr>
          </a:p>
        </p:txBody>
      </p:sp>
    </p:spTree>
    <p:extLst>
      <p:ext uri="{BB962C8B-B14F-4D97-AF65-F5344CB8AC3E}">
        <p14:creationId xmlns:p14="http://schemas.microsoft.com/office/powerpoint/2010/main" val="2106593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0"/>
        </a:solidFill>
        <a:effectLst/>
      </p:bgPr>
    </p:bg>
    <p:spTree>
      <p:nvGrpSpPr>
        <p:cNvPr id="1" name=""/>
        <p:cNvGrpSpPr/>
        <p:nvPr/>
      </p:nvGrpSpPr>
      <p:grpSpPr>
        <a:xfrm>
          <a:off x="0" y="0"/>
          <a:ext cx="0" cy="0"/>
          <a:chOff x="0" y="0"/>
          <a:chExt cx="0" cy="0"/>
        </a:xfrm>
      </p:grpSpPr>
      <p:sp>
        <p:nvSpPr>
          <p:cNvPr id="4" name="TextBox 3"/>
          <p:cNvSpPr txBox="1"/>
          <p:nvPr/>
        </p:nvSpPr>
        <p:spPr>
          <a:xfrm>
            <a:off x="262049" y="1027944"/>
            <a:ext cx="8687934" cy="4832092"/>
          </a:xfrm>
          <a:prstGeom prst="rect">
            <a:avLst/>
          </a:prstGeom>
          <a:noFill/>
        </p:spPr>
        <p:txBody>
          <a:bodyPr wrap="square" rtlCol="0">
            <a:spAutoFit/>
          </a:bodyPr>
          <a:lstStyle/>
          <a:p>
            <a:pPr algn="ctr"/>
            <a:r>
              <a:rPr lang="en-US" sz="4400" dirty="0" smtClean="0">
                <a:solidFill>
                  <a:srgbClr val="FFFFFF"/>
                </a:solidFill>
              </a:rPr>
              <a:t>PEMBATALAN TUGAS BELAJAR DITETAPKAN OLEH PEJABAT YANG BERWENANG DALAM SUATU SURAT KEPUTUSAN MENDIKBUD BERDASARKAN USUL YANG DIAJUKAN OLEH PIMPINAN UNIT KERJA PNS YANG BERSANGKUTAN.</a:t>
            </a:r>
            <a:endParaRPr lang="en-US" sz="4400" dirty="0">
              <a:solidFill>
                <a:srgbClr val="FFFFFF"/>
              </a:solidFill>
            </a:endParaRPr>
          </a:p>
        </p:txBody>
      </p:sp>
    </p:spTree>
    <p:extLst>
      <p:ext uri="{BB962C8B-B14F-4D97-AF65-F5344CB8AC3E}">
        <p14:creationId xmlns:p14="http://schemas.microsoft.com/office/powerpoint/2010/main" val="4182573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63" y="260350"/>
            <a:ext cx="8643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a:t>JANGKA WAKTU TUGAS BELAJAR</a:t>
            </a:r>
          </a:p>
        </p:txBody>
      </p:sp>
      <p:sp>
        <p:nvSpPr>
          <p:cNvPr id="5" name="Rectangle 4"/>
          <p:cNvSpPr/>
          <p:nvPr/>
        </p:nvSpPr>
        <p:spPr>
          <a:xfrm>
            <a:off x="323850" y="692150"/>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57188" y="785813"/>
            <a:ext cx="385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1.	Program Diploma I</a:t>
            </a:r>
          </a:p>
        </p:txBody>
      </p:sp>
      <p:sp>
        <p:nvSpPr>
          <p:cNvPr id="8" name="Rectangle 7"/>
          <p:cNvSpPr/>
          <p:nvPr/>
        </p:nvSpPr>
        <p:spPr>
          <a:xfrm>
            <a:off x="6572250" y="714375"/>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9" name="TextBox 8"/>
          <p:cNvSpPr txBox="1">
            <a:spLocks noChangeArrowheads="1"/>
          </p:cNvSpPr>
          <p:nvPr/>
        </p:nvSpPr>
        <p:spPr bwMode="auto">
          <a:xfrm>
            <a:off x="6643688" y="785813"/>
            <a:ext cx="214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2 semester</a:t>
            </a:r>
          </a:p>
        </p:txBody>
      </p:sp>
      <p:sp>
        <p:nvSpPr>
          <p:cNvPr id="11" name="Rectangle 10"/>
          <p:cNvSpPr/>
          <p:nvPr/>
        </p:nvSpPr>
        <p:spPr>
          <a:xfrm>
            <a:off x="285750" y="1357313"/>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2" name="TextBox 11"/>
          <p:cNvSpPr txBox="1">
            <a:spLocks noChangeArrowheads="1"/>
          </p:cNvSpPr>
          <p:nvPr/>
        </p:nvSpPr>
        <p:spPr bwMode="auto">
          <a:xfrm>
            <a:off x="357188" y="1428750"/>
            <a:ext cx="3929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2.	Program Diploma II</a:t>
            </a:r>
          </a:p>
        </p:txBody>
      </p:sp>
      <p:sp>
        <p:nvSpPr>
          <p:cNvPr id="13" name="Rectangle 12"/>
          <p:cNvSpPr/>
          <p:nvPr/>
        </p:nvSpPr>
        <p:spPr>
          <a:xfrm>
            <a:off x="6572250" y="1357313"/>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TextBox 13"/>
          <p:cNvSpPr txBox="1">
            <a:spLocks noChangeArrowheads="1"/>
          </p:cNvSpPr>
          <p:nvPr/>
        </p:nvSpPr>
        <p:spPr bwMode="auto">
          <a:xfrm>
            <a:off x="6643688" y="1428750"/>
            <a:ext cx="2214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4 semester</a:t>
            </a:r>
          </a:p>
        </p:txBody>
      </p:sp>
      <p:sp>
        <p:nvSpPr>
          <p:cNvPr id="15" name="Rectangle 14"/>
          <p:cNvSpPr/>
          <p:nvPr/>
        </p:nvSpPr>
        <p:spPr>
          <a:xfrm>
            <a:off x="6572250" y="2000250"/>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6" name="Rectangle 15"/>
          <p:cNvSpPr/>
          <p:nvPr/>
        </p:nvSpPr>
        <p:spPr>
          <a:xfrm>
            <a:off x="285750" y="2000250"/>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7" name="TextBox 16"/>
          <p:cNvSpPr txBox="1">
            <a:spLocks noChangeArrowheads="1"/>
          </p:cNvSpPr>
          <p:nvPr/>
        </p:nvSpPr>
        <p:spPr bwMode="auto">
          <a:xfrm>
            <a:off x="357188" y="2071688"/>
            <a:ext cx="4000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3.  Program Diploma III</a:t>
            </a:r>
          </a:p>
        </p:txBody>
      </p:sp>
      <p:sp>
        <p:nvSpPr>
          <p:cNvPr id="18" name="TextBox 17"/>
          <p:cNvSpPr txBox="1">
            <a:spLocks noChangeArrowheads="1"/>
          </p:cNvSpPr>
          <p:nvPr/>
        </p:nvSpPr>
        <p:spPr bwMode="auto">
          <a:xfrm>
            <a:off x="6643688" y="2071688"/>
            <a:ext cx="2214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6 semester</a:t>
            </a:r>
          </a:p>
        </p:txBody>
      </p:sp>
      <p:sp>
        <p:nvSpPr>
          <p:cNvPr id="19" name="Rectangle 18"/>
          <p:cNvSpPr/>
          <p:nvPr/>
        </p:nvSpPr>
        <p:spPr>
          <a:xfrm>
            <a:off x="285750" y="2643188"/>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0" name="TextBox 19"/>
          <p:cNvSpPr txBox="1">
            <a:spLocks noChangeArrowheads="1"/>
          </p:cNvSpPr>
          <p:nvPr/>
        </p:nvSpPr>
        <p:spPr bwMode="auto">
          <a:xfrm>
            <a:off x="357188" y="2714625"/>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4.  Program Diploma IV atau Sarjana</a:t>
            </a:r>
          </a:p>
        </p:txBody>
      </p:sp>
      <p:sp>
        <p:nvSpPr>
          <p:cNvPr id="21" name="Rectangle 20"/>
          <p:cNvSpPr/>
          <p:nvPr/>
        </p:nvSpPr>
        <p:spPr>
          <a:xfrm>
            <a:off x="6572250" y="2643188"/>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2" name="TextBox 21"/>
          <p:cNvSpPr txBox="1">
            <a:spLocks noChangeArrowheads="1"/>
          </p:cNvSpPr>
          <p:nvPr/>
        </p:nvSpPr>
        <p:spPr bwMode="auto">
          <a:xfrm>
            <a:off x="6643688" y="2714625"/>
            <a:ext cx="2214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8 semester</a:t>
            </a:r>
          </a:p>
        </p:txBody>
      </p:sp>
      <p:sp>
        <p:nvSpPr>
          <p:cNvPr id="23" name="Rectangle 22"/>
          <p:cNvSpPr/>
          <p:nvPr/>
        </p:nvSpPr>
        <p:spPr>
          <a:xfrm>
            <a:off x="6572250" y="3286125"/>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4" name="Rectangle 23"/>
          <p:cNvSpPr/>
          <p:nvPr/>
        </p:nvSpPr>
        <p:spPr>
          <a:xfrm>
            <a:off x="285750" y="3286125"/>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5" name="Rectangle 24"/>
          <p:cNvSpPr/>
          <p:nvPr/>
        </p:nvSpPr>
        <p:spPr>
          <a:xfrm>
            <a:off x="285750" y="3929063"/>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6" name="Rectangle 25"/>
          <p:cNvSpPr/>
          <p:nvPr/>
        </p:nvSpPr>
        <p:spPr>
          <a:xfrm>
            <a:off x="6572250" y="3929063"/>
            <a:ext cx="2357438"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7" name="TextBox 26"/>
          <p:cNvSpPr txBox="1">
            <a:spLocks noChangeArrowheads="1"/>
          </p:cNvSpPr>
          <p:nvPr/>
        </p:nvSpPr>
        <p:spPr bwMode="auto">
          <a:xfrm>
            <a:off x="357188" y="3357563"/>
            <a:ext cx="4000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5.  Program magister atau setara</a:t>
            </a:r>
          </a:p>
        </p:txBody>
      </p:sp>
      <p:sp>
        <p:nvSpPr>
          <p:cNvPr id="28" name="TextBox 27"/>
          <p:cNvSpPr txBox="1">
            <a:spLocks noChangeArrowheads="1"/>
          </p:cNvSpPr>
          <p:nvPr/>
        </p:nvSpPr>
        <p:spPr bwMode="auto">
          <a:xfrm>
            <a:off x="6643688" y="3357563"/>
            <a:ext cx="2214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4 semester</a:t>
            </a:r>
          </a:p>
        </p:txBody>
      </p:sp>
      <p:sp>
        <p:nvSpPr>
          <p:cNvPr id="29" name="TextBox 28"/>
          <p:cNvSpPr txBox="1">
            <a:spLocks noChangeArrowheads="1"/>
          </p:cNvSpPr>
          <p:nvPr/>
        </p:nvSpPr>
        <p:spPr bwMode="auto">
          <a:xfrm>
            <a:off x="357188" y="4000500"/>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6.  Program Doktor</a:t>
            </a:r>
          </a:p>
        </p:txBody>
      </p:sp>
      <p:sp>
        <p:nvSpPr>
          <p:cNvPr id="30" name="TextBox 29"/>
          <p:cNvSpPr txBox="1">
            <a:spLocks noChangeArrowheads="1"/>
          </p:cNvSpPr>
          <p:nvPr/>
        </p:nvSpPr>
        <p:spPr bwMode="auto">
          <a:xfrm>
            <a:off x="6643688" y="4000500"/>
            <a:ext cx="2214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  6 semester</a:t>
            </a:r>
          </a:p>
        </p:txBody>
      </p:sp>
      <p:sp>
        <p:nvSpPr>
          <p:cNvPr id="31" name="Right Arrow 30"/>
          <p:cNvSpPr/>
          <p:nvPr/>
        </p:nvSpPr>
        <p:spPr>
          <a:xfrm>
            <a:off x="4643438" y="857250"/>
            <a:ext cx="171450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2" name="Right Arrow 31"/>
          <p:cNvSpPr/>
          <p:nvPr/>
        </p:nvSpPr>
        <p:spPr>
          <a:xfrm>
            <a:off x="4643438" y="1500188"/>
            <a:ext cx="171450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4" name="Right Arrow 33"/>
          <p:cNvSpPr/>
          <p:nvPr/>
        </p:nvSpPr>
        <p:spPr>
          <a:xfrm>
            <a:off x="4643438" y="2143125"/>
            <a:ext cx="171450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5" name="Right Arrow 34"/>
          <p:cNvSpPr/>
          <p:nvPr/>
        </p:nvSpPr>
        <p:spPr>
          <a:xfrm>
            <a:off x="4643438" y="2786063"/>
            <a:ext cx="171450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6" name="Right Arrow 35"/>
          <p:cNvSpPr/>
          <p:nvPr/>
        </p:nvSpPr>
        <p:spPr>
          <a:xfrm>
            <a:off x="4643438" y="3429000"/>
            <a:ext cx="171450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7" name="Right Arrow 36"/>
          <p:cNvSpPr/>
          <p:nvPr/>
        </p:nvSpPr>
        <p:spPr>
          <a:xfrm>
            <a:off x="4643438" y="4071938"/>
            <a:ext cx="171450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8" name="Rectangle 37"/>
          <p:cNvSpPr/>
          <p:nvPr/>
        </p:nvSpPr>
        <p:spPr>
          <a:xfrm>
            <a:off x="285750" y="5143500"/>
            <a:ext cx="8643938" cy="7858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39" name="TextBox 38"/>
          <p:cNvSpPr txBox="1">
            <a:spLocks noChangeArrowheads="1"/>
          </p:cNvSpPr>
          <p:nvPr/>
        </p:nvSpPr>
        <p:spPr bwMode="auto">
          <a:xfrm>
            <a:off x="428625" y="5214938"/>
            <a:ext cx="8429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b="1"/>
              <a:t>JANGKA WAKTU TUGAS BELAJAR DAPAT DIPERPANJANG APABILA KETERLAMBATAN PENYELESAIAN STUDI BUKAN KARENA ATAS KELALAIAN PNS YANG BERSANGKUTAN</a:t>
            </a:r>
          </a:p>
        </p:txBody>
      </p:sp>
    </p:spTree>
    <p:extLst>
      <p:ext uri="{BB962C8B-B14F-4D97-AF65-F5344CB8AC3E}">
        <p14:creationId xmlns:p14="http://schemas.microsoft.com/office/powerpoint/2010/main" val="1865477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000"/>
                                        <p:tgtEl>
                                          <p:spTgt spid="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2000"/>
                                        <p:tgtEl>
                                          <p:spTgt spid="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2000"/>
                                        <p:tgtEl>
                                          <p:spTgt spid="1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2000"/>
                                        <p:tgtEl>
                                          <p:spTgt spid="1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2000"/>
                                        <p:tgtEl>
                                          <p:spTgt spid="3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2000"/>
                                        <p:tgtEl>
                                          <p:spTgt spid="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2000"/>
                                        <p:tgtEl>
                                          <p:spTgt spid="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2000"/>
                                        <p:tgtEl>
                                          <p:spTgt spid="1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2000"/>
                                        <p:tgtEl>
                                          <p:spTgt spid="2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2000"/>
                                        <p:tgtEl>
                                          <p:spTgt spid="3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2000"/>
                                        <p:tgtEl>
                                          <p:spTgt spid="2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fade">
                                      <p:cBhvr>
                                        <p:cTn id="107" dur="2000"/>
                                        <p:tgtEl>
                                          <p:spTgt spid="2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2000"/>
                                        <p:tgtEl>
                                          <p:spTgt spid="24"/>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2000"/>
                                        <p:tgtEl>
                                          <p:spTgt spid="2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6"/>
                                        </p:tgtEl>
                                        <p:attrNameLst>
                                          <p:attrName>style.visibility</p:attrName>
                                        </p:attrNameLst>
                                      </p:cBhvr>
                                      <p:to>
                                        <p:strVal val="visible"/>
                                      </p:to>
                                    </p:set>
                                    <p:animEffect transition="in" filter="fade">
                                      <p:cBhvr>
                                        <p:cTn id="122" dur="2000"/>
                                        <p:tgtEl>
                                          <p:spTgt spid="3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3"/>
                                        </p:tgtEl>
                                        <p:attrNameLst>
                                          <p:attrName>style.visibility</p:attrName>
                                        </p:attrNameLst>
                                      </p:cBhvr>
                                      <p:to>
                                        <p:strVal val="visible"/>
                                      </p:to>
                                    </p:set>
                                    <p:animEffect transition="in" filter="fade">
                                      <p:cBhvr>
                                        <p:cTn id="127" dur="2000"/>
                                        <p:tgtEl>
                                          <p:spTgt spid="23"/>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2000"/>
                                        <p:tgtEl>
                                          <p:spTgt spid="28"/>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5"/>
                                        </p:tgtEl>
                                        <p:attrNameLst>
                                          <p:attrName>style.visibility</p:attrName>
                                        </p:attrNameLst>
                                      </p:cBhvr>
                                      <p:to>
                                        <p:strVal val="visible"/>
                                      </p:to>
                                    </p:set>
                                    <p:animEffect transition="in" filter="fade">
                                      <p:cBhvr>
                                        <p:cTn id="137" dur="2000"/>
                                        <p:tgtEl>
                                          <p:spTgt spid="25"/>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nodeType="clickEffect">
                                  <p:stCondLst>
                                    <p:cond delay="0"/>
                                  </p:stCondLst>
                                  <p:childTnLst>
                                    <p:set>
                                      <p:cBhvr>
                                        <p:cTn id="141" dur="1" fill="hold">
                                          <p:stCondLst>
                                            <p:cond delay="0"/>
                                          </p:stCondLst>
                                        </p:cTn>
                                        <p:tgtEl>
                                          <p:spTgt spid="29">
                                            <p:txEl>
                                              <p:pRg st="0" end="0"/>
                                            </p:txEl>
                                          </p:spTgt>
                                        </p:tgtEl>
                                        <p:attrNameLst>
                                          <p:attrName>style.visibility</p:attrName>
                                        </p:attrNameLst>
                                      </p:cBhvr>
                                      <p:to>
                                        <p:strVal val="visible"/>
                                      </p:to>
                                    </p:set>
                                    <p:animEffect transition="in" filter="fade">
                                      <p:cBhvr>
                                        <p:cTn id="142" dur="2000"/>
                                        <p:tgtEl>
                                          <p:spTgt spid="29">
                                            <p:txEl>
                                              <p:pRg st="0" end="0"/>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fade">
                                      <p:cBhvr>
                                        <p:cTn id="147" dur="2000"/>
                                        <p:tgtEl>
                                          <p:spTgt spid="37"/>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6"/>
                                        </p:tgtEl>
                                        <p:attrNameLst>
                                          <p:attrName>style.visibility</p:attrName>
                                        </p:attrNameLst>
                                      </p:cBhvr>
                                      <p:to>
                                        <p:strVal val="visible"/>
                                      </p:to>
                                    </p:set>
                                    <p:animEffect transition="in" filter="fade">
                                      <p:cBhvr>
                                        <p:cTn id="152" dur="2000"/>
                                        <p:tgtEl>
                                          <p:spTgt spid="26"/>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30"/>
                                        </p:tgtEl>
                                        <p:attrNameLst>
                                          <p:attrName>style.visibility</p:attrName>
                                        </p:attrNameLst>
                                      </p:cBhvr>
                                      <p:to>
                                        <p:strVal val="visible"/>
                                      </p:to>
                                    </p:set>
                                    <p:animEffect transition="in" filter="fade">
                                      <p:cBhvr>
                                        <p:cTn id="157" dur="2000"/>
                                        <p:tgtEl>
                                          <p:spTgt spid="30"/>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38"/>
                                        </p:tgtEl>
                                        <p:attrNameLst>
                                          <p:attrName>style.visibility</p:attrName>
                                        </p:attrNameLst>
                                      </p:cBhvr>
                                      <p:to>
                                        <p:strVal val="visible"/>
                                      </p:to>
                                    </p:set>
                                    <p:animEffect transition="in" filter="fade">
                                      <p:cBhvr>
                                        <p:cTn id="162" dur="2000"/>
                                        <p:tgtEl>
                                          <p:spTgt spid="38"/>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1" grpId="0" animBg="1"/>
      <p:bldP spid="12" grpId="0"/>
      <p:bldP spid="13" grpId="0" animBg="1"/>
      <p:bldP spid="14" grpId="0"/>
      <p:bldP spid="15" grpId="0" animBg="1"/>
      <p:bldP spid="16" grpId="0" animBg="1"/>
      <p:bldP spid="17" grpId="0"/>
      <p:bldP spid="18" grpId="0"/>
      <p:bldP spid="19" grpId="0" animBg="1"/>
      <p:bldP spid="20" grpId="0"/>
      <p:bldP spid="21" grpId="0" animBg="1"/>
      <p:bldP spid="22" grpId="0"/>
      <p:bldP spid="23" grpId="0" animBg="1"/>
      <p:bldP spid="24" grpId="0" animBg="1"/>
      <p:bldP spid="25" grpId="0" animBg="1"/>
      <p:bldP spid="26" grpId="0" animBg="1"/>
      <p:bldP spid="27" grpId="0"/>
      <p:bldP spid="28" grpId="0"/>
      <p:bldP spid="30" grpId="0"/>
      <p:bldP spid="31" grpId="0" animBg="1"/>
      <p:bldP spid="32" grpId="0" animBg="1"/>
      <p:bldP spid="34" grpId="0" animBg="1"/>
      <p:bldP spid="35" grpId="0" animBg="1"/>
      <p:bldP spid="36" grpId="0" animBg="1"/>
      <p:bldP spid="37" grpId="0" animBg="1"/>
      <p:bldP spid="38" grpId="0" animBg="1"/>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43313" y="1143000"/>
            <a:ext cx="1785937" cy="5072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TextBox 7"/>
          <p:cNvSpPr txBox="1">
            <a:spLocks noChangeArrowheads="1"/>
          </p:cNvSpPr>
          <p:nvPr/>
        </p:nvSpPr>
        <p:spPr bwMode="auto">
          <a:xfrm>
            <a:off x="3714750" y="2286000"/>
            <a:ext cx="16430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PEMBERIAN PERPANJANG-AN JANGKA WAKTU TUGAS BELAJAR</a:t>
            </a:r>
          </a:p>
        </p:txBody>
      </p:sp>
      <p:sp>
        <p:nvSpPr>
          <p:cNvPr id="10" name="Rectangle 9"/>
          <p:cNvSpPr/>
          <p:nvPr/>
        </p:nvSpPr>
        <p:spPr>
          <a:xfrm>
            <a:off x="285750" y="1143000"/>
            <a:ext cx="3286125"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1" name="TextBox 10"/>
          <p:cNvSpPr txBox="1">
            <a:spLocks noChangeArrowheads="1"/>
          </p:cNvSpPr>
          <p:nvPr/>
        </p:nvSpPr>
        <p:spPr bwMode="auto">
          <a:xfrm>
            <a:off x="357188" y="1214438"/>
            <a:ext cx="314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1.	</a:t>
            </a:r>
            <a:r>
              <a:rPr lang="id-ID" sz="1600"/>
              <a:t>Verifikasi alasan keterlambatan</a:t>
            </a:r>
          </a:p>
        </p:txBody>
      </p:sp>
      <p:sp>
        <p:nvSpPr>
          <p:cNvPr id="12" name="Rectangle 11"/>
          <p:cNvSpPr/>
          <p:nvPr/>
        </p:nvSpPr>
        <p:spPr>
          <a:xfrm>
            <a:off x="285750" y="1928813"/>
            <a:ext cx="3286125" cy="642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3" name="TextBox 12"/>
          <p:cNvSpPr txBox="1">
            <a:spLocks noChangeArrowheads="1"/>
          </p:cNvSpPr>
          <p:nvPr/>
        </p:nvSpPr>
        <p:spPr bwMode="auto">
          <a:xfrm>
            <a:off x="357188" y="1928813"/>
            <a:ext cx="3143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2.	</a:t>
            </a:r>
            <a:r>
              <a:rPr lang="id-ID" sz="1600"/>
              <a:t>Klarifikasi  alasan keterlambatan 	ke PT penyelenggara</a:t>
            </a:r>
          </a:p>
        </p:txBody>
      </p:sp>
      <p:sp>
        <p:nvSpPr>
          <p:cNvPr id="14" name="Rectangle 13"/>
          <p:cNvSpPr/>
          <p:nvPr/>
        </p:nvSpPr>
        <p:spPr>
          <a:xfrm>
            <a:off x="285750" y="2928938"/>
            <a:ext cx="3286125" cy="785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5" name="TextBox 14"/>
          <p:cNvSpPr txBox="1">
            <a:spLocks noChangeArrowheads="1"/>
          </p:cNvSpPr>
          <p:nvPr/>
        </p:nvSpPr>
        <p:spPr bwMode="auto">
          <a:xfrm>
            <a:off x="357188" y="2928938"/>
            <a:ext cx="3143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3.  Rekomendasi perpanjangan 	dari pimpinan uker</a:t>
            </a:r>
          </a:p>
        </p:txBody>
      </p:sp>
      <p:sp>
        <p:nvSpPr>
          <p:cNvPr id="16" name="Rectangle 15"/>
          <p:cNvSpPr/>
          <p:nvPr/>
        </p:nvSpPr>
        <p:spPr>
          <a:xfrm>
            <a:off x="285750" y="4071938"/>
            <a:ext cx="3286125" cy="785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7" name="TextBox 16"/>
          <p:cNvSpPr txBox="1">
            <a:spLocks noChangeArrowheads="1"/>
          </p:cNvSpPr>
          <p:nvPr/>
        </p:nvSpPr>
        <p:spPr bwMode="auto">
          <a:xfrm>
            <a:off x="357188" y="4143375"/>
            <a:ext cx="3143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4.	Rekomendasi perpanjangan 	dari PT penyelenggara</a:t>
            </a:r>
          </a:p>
        </p:txBody>
      </p:sp>
      <p:sp>
        <p:nvSpPr>
          <p:cNvPr id="18" name="Rectangle 17"/>
          <p:cNvSpPr/>
          <p:nvPr/>
        </p:nvSpPr>
        <p:spPr>
          <a:xfrm>
            <a:off x="285750" y="5143500"/>
            <a:ext cx="3286125" cy="1071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9" name="TextBox 18"/>
          <p:cNvSpPr txBox="1">
            <a:spLocks noChangeArrowheads="1"/>
          </p:cNvSpPr>
          <p:nvPr/>
        </p:nvSpPr>
        <p:spPr bwMode="auto">
          <a:xfrm>
            <a:off x="357188" y="5214938"/>
            <a:ext cx="3143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5.	Diusulkan kepada mendik-	bud  6 bulan sebelum 	berakhirnya masa tubel</a:t>
            </a:r>
          </a:p>
        </p:txBody>
      </p:sp>
      <p:sp>
        <p:nvSpPr>
          <p:cNvPr id="20" name="Rectangle 19"/>
          <p:cNvSpPr/>
          <p:nvPr/>
        </p:nvSpPr>
        <p:spPr>
          <a:xfrm>
            <a:off x="5500688" y="1143000"/>
            <a:ext cx="3429000" cy="1500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1" name="TextBox 20"/>
          <p:cNvSpPr txBox="1">
            <a:spLocks noChangeArrowheads="1"/>
          </p:cNvSpPr>
          <p:nvPr/>
        </p:nvSpPr>
        <p:spPr bwMode="auto">
          <a:xfrm>
            <a:off x="5572125" y="1214438"/>
            <a:ext cx="32861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algn="just" eaLnBrk="1" hangingPunct="1"/>
            <a:r>
              <a:rPr lang="id-ID" sz="1800"/>
              <a:t>1.	Pemberian perpanjangan tidak mutlak, krn tergantung dari kebenaran hasil verifikasi dan klarifikasi alasan keterlambatan</a:t>
            </a:r>
          </a:p>
        </p:txBody>
      </p:sp>
      <p:sp>
        <p:nvSpPr>
          <p:cNvPr id="22" name="Rectangle 21"/>
          <p:cNvSpPr/>
          <p:nvPr/>
        </p:nvSpPr>
        <p:spPr>
          <a:xfrm>
            <a:off x="5500688" y="2714625"/>
            <a:ext cx="3429000" cy="1000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3" name="TextBox 22"/>
          <p:cNvSpPr txBox="1">
            <a:spLocks noChangeArrowheads="1"/>
          </p:cNvSpPr>
          <p:nvPr/>
        </p:nvSpPr>
        <p:spPr bwMode="auto">
          <a:xfrm>
            <a:off x="5572125" y="2786063"/>
            <a:ext cx="3286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2.	Jangka waktu perpanjangan dapat diberikan kurang dari 1 tahun dan maksimal 1 tahun</a:t>
            </a:r>
          </a:p>
        </p:txBody>
      </p:sp>
      <p:sp>
        <p:nvSpPr>
          <p:cNvPr id="24" name="Rectangle 23"/>
          <p:cNvSpPr/>
          <p:nvPr/>
        </p:nvSpPr>
        <p:spPr>
          <a:xfrm>
            <a:off x="5500688" y="3786188"/>
            <a:ext cx="3429000" cy="2428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5" name="TextBox 24"/>
          <p:cNvSpPr txBox="1">
            <a:spLocks noChangeArrowheads="1"/>
          </p:cNvSpPr>
          <p:nvPr/>
        </p:nvSpPr>
        <p:spPr bwMode="auto">
          <a:xfrm>
            <a:off x="5572125" y="3857625"/>
            <a:ext cx="32146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3.	PNS yang telah diberikan perpanjangan masa tubel dan tetap tidak berhasil menyelesaikan tubel, harus dipanggil pulang untuk proses pemberian sanksi administratif dan disiplin PNS</a:t>
            </a:r>
          </a:p>
        </p:txBody>
      </p:sp>
      <p:sp>
        <p:nvSpPr>
          <p:cNvPr id="26" name="Left-Right Arrow 25"/>
          <p:cNvSpPr/>
          <p:nvPr/>
        </p:nvSpPr>
        <p:spPr>
          <a:xfrm>
            <a:off x="285750" y="142875"/>
            <a:ext cx="8572500" cy="7143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extLst>
      <p:ext uri="{BB962C8B-B14F-4D97-AF65-F5344CB8AC3E}">
        <p14:creationId xmlns:p14="http://schemas.microsoft.com/office/powerpoint/2010/main" val="1265617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2000"/>
                                        <p:tgtEl>
                                          <p:spTgt spid="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2000"/>
                                        <p:tgtEl>
                                          <p:spTgt spid="1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2000"/>
                                        <p:tgtEl>
                                          <p:spTgt spid="1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2000"/>
                                        <p:tgtEl>
                                          <p:spTgt spid="1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2000"/>
                                        <p:tgtEl>
                                          <p:spTgt spid="1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2000"/>
                                        <p:tgtEl>
                                          <p:spTgt spid="1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2000"/>
                                        <p:tgtEl>
                                          <p:spTgt spid="2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2000"/>
                                        <p:tgtEl>
                                          <p:spTgt spid="2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2000"/>
                                        <p:tgtEl>
                                          <p:spTgt spid="2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fade">
                                      <p:cBhvr>
                                        <p:cTn id="87" dur="2000"/>
                                        <p:tgtEl>
                                          <p:spTgt spid="2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2000"/>
                                        <p:tgtEl>
                                          <p:spTgt spid="2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animBg="1"/>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animBg="1"/>
      <p:bldP spid="25" grpId="0"/>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gs>
            <a:gs pos="100000">
              <a:srgbClr val="0000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282207" y="544206"/>
            <a:ext cx="8627461" cy="5909311"/>
          </a:xfrm>
          <a:prstGeom prst="rect">
            <a:avLst/>
          </a:prstGeom>
          <a:noFill/>
        </p:spPr>
        <p:txBody>
          <a:bodyPr wrap="square" rtlCol="0">
            <a:spAutoFit/>
          </a:bodyPr>
          <a:lstStyle/>
          <a:p>
            <a:pPr algn="just"/>
            <a:r>
              <a:rPr lang="en-US" dirty="0" smtClean="0">
                <a:solidFill>
                  <a:srgbClr val="FFFFFF"/>
                </a:solidFill>
              </a:rPr>
              <a:t>PEMANGGILAN  KEPADA PNS PELAJAR YANG SUDAH DIBERIKAN PERPANJANGAN TUGAS BELAJAR TETAPI TETAP TIDAK MAMPU MENYELESAIKAN STUDI YANG DITUGASKAN KEPADA PNS YANG BERSANGKUTAN, DILAKUKAN SELAMBAT-LAMBATNYA 1 BULAN SETELAH BERAKHIRNYA MASA PERPANJANGAN TUGAS BELAJAR</a:t>
            </a:r>
          </a:p>
          <a:p>
            <a:pPr algn="just"/>
            <a:endParaRPr lang="en-US" dirty="0" smtClean="0">
              <a:solidFill>
                <a:srgbClr val="FFFFFF"/>
              </a:solidFill>
            </a:endParaRPr>
          </a:p>
          <a:p>
            <a:pPr algn="just"/>
            <a:r>
              <a:rPr lang="en-US" dirty="0" smtClean="0">
                <a:solidFill>
                  <a:srgbClr val="FFFFFF"/>
                </a:solidFill>
              </a:rPr>
              <a:t>PNS PELAJAR YANG TELAH BERAKHIR MASA STUDINYA APABILA TIDAK KEMBALI MELAPOR KEPADA PIMPINAN UNIT KERJANYA,  DIKENAKAN SANKSI DISIPLIN PNS SESUAI KETENTUAN YANG BERLAKU</a:t>
            </a:r>
          </a:p>
          <a:p>
            <a:pPr algn="just"/>
            <a:endParaRPr lang="en-US" dirty="0">
              <a:solidFill>
                <a:srgbClr val="FFFFFF"/>
              </a:solidFill>
            </a:endParaRPr>
          </a:p>
          <a:p>
            <a:pPr algn="just"/>
            <a:r>
              <a:rPr lang="en-US" dirty="0" smtClean="0">
                <a:solidFill>
                  <a:srgbClr val="FFFFFF"/>
                </a:solidFill>
              </a:rPr>
              <a:t>TERHADAP PNS PELAJAR YANG TIDAK BERHASIL MENYELESAIKAN STUDI DALAM JANGKA WAKTU YANG DITENTUKAN DILAKUKAN PEMERIKSAAN OLEH ATASAN LANGSUNGNYA UNTUK MENGETAHUI LATAR BELAKANG,  MOTIF, DAN ALASAN KETIDAK BERHASILAN MENYELESAIKAN STUDI TERSEBUT.</a:t>
            </a:r>
          </a:p>
          <a:p>
            <a:pPr algn="just"/>
            <a:endParaRPr lang="en-US" dirty="0">
              <a:solidFill>
                <a:srgbClr val="FFFFFF"/>
              </a:solidFill>
            </a:endParaRPr>
          </a:p>
          <a:p>
            <a:pPr algn="just"/>
            <a:r>
              <a:rPr lang="en-US" dirty="0" smtClean="0">
                <a:solidFill>
                  <a:srgbClr val="FFFFFF"/>
                </a:solidFill>
              </a:rPr>
              <a:t>PENGAKTIFAN KEMBALI KE DALAM TUGAS JABATAN PNS, SANGAT TERGANTUNG KEPADA HASIL PEMERIKSAAN YANG DILAKUKAN OLEH ATASAN LANGSUNG TERSEBUT</a:t>
            </a:r>
          </a:p>
          <a:p>
            <a:pPr algn="just"/>
            <a:endParaRPr lang="en-US" dirty="0">
              <a:solidFill>
                <a:srgbClr val="FFFFFF"/>
              </a:solidFill>
            </a:endParaRPr>
          </a:p>
          <a:p>
            <a:pPr algn="just"/>
            <a:r>
              <a:rPr lang="en-US" dirty="0" smtClean="0">
                <a:solidFill>
                  <a:srgbClr val="FFFFFF"/>
                </a:solidFill>
              </a:rPr>
              <a:t>APABILA TERDAPAT INDIKASI BAHWA KETIDAKBERHASILAN MENYELESAIKAN STUDI TERSEBUT ADALAH KARENA DIAKIBATKAN OLEH KELALAIAN, MAKA TERHADAP PNS PELAJAR YANG BERSANGKUTAN DIKENAKAN SANKSI ADMINISTRATIF DAN DISIPLIN PNS.</a:t>
            </a:r>
          </a:p>
          <a:p>
            <a:pPr algn="just"/>
            <a:endParaRPr lang="en-US" dirty="0">
              <a:solidFill>
                <a:srgbClr val="FFFFFF"/>
              </a:solidFill>
            </a:endParaRPr>
          </a:p>
        </p:txBody>
      </p:sp>
    </p:spTree>
    <p:extLst>
      <p:ext uri="{BB962C8B-B14F-4D97-AF65-F5344CB8AC3E}">
        <p14:creationId xmlns:p14="http://schemas.microsoft.com/office/powerpoint/2010/main" val="2752848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285750"/>
            <a:ext cx="857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a:t>SUMBER BIAYA TUGAS BELAJAR</a:t>
            </a:r>
          </a:p>
        </p:txBody>
      </p:sp>
      <p:sp>
        <p:nvSpPr>
          <p:cNvPr id="5" name="Rectangle 4"/>
          <p:cNvSpPr/>
          <p:nvPr/>
        </p:nvSpPr>
        <p:spPr>
          <a:xfrm>
            <a:off x="357188" y="857250"/>
            <a:ext cx="4071937" cy="2714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TextBox 5"/>
          <p:cNvSpPr txBox="1">
            <a:spLocks noChangeArrowheads="1"/>
          </p:cNvSpPr>
          <p:nvPr/>
        </p:nvSpPr>
        <p:spPr bwMode="auto">
          <a:xfrm>
            <a:off x="428625" y="928688"/>
            <a:ext cx="392906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buFontTx/>
              <a:buAutoNum type="arabicPeriod"/>
            </a:pPr>
            <a:r>
              <a:rPr lang="id-ID" sz="1800"/>
              <a:t>APBN</a:t>
            </a:r>
          </a:p>
          <a:p>
            <a:pPr eaLnBrk="1" hangingPunct="1">
              <a:buFontTx/>
              <a:buAutoNum type="arabicPeriod"/>
            </a:pPr>
            <a:r>
              <a:rPr lang="id-ID" sz="1800"/>
              <a:t>APBD</a:t>
            </a:r>
          </a:p>
          <a:p>
            <a:pPr algn="just" eaLnBrk="1" hangingPunct="1">
              <a:buFontTx/>
              <a:buAutoNum type="arabicPeriod"/>
            </a:pPr>
            <a:r>
              <a:rPr lang="id-ID" sz="1800"/>
              <a:t>Bantuan Badan/yayasan/lembaga/ perusahaan/organisasi swasta nasional berbadan hukum</a:t>
            </a:r>
          </a:p>
          <a:p>
            <a:pPr algn="just" eaLnBrk="1" hangingPunct="1">
              <a:buFontTx/>
              <a:buAutoNum type="arabicPeriod"/>
            </a:pPr>
            <a:r>
              <a:rPr lang="id-ID" sz="1800"/>
              <a:t>Bantuan negara sahabat</a:t>
            </a:r>
          </a:p>
          <a:p>
            <a:pPr algn="just" eaLnBrk="1" hangingPunct="1">
              <a:buFontTx/>
              <a:buAutoNum type="arabicPeriod"/>
            </a:pPr>
            <a:r>
              <a:rPr lang="id-ID" sz="1800"/>
              <a:t>Bantuan badan-badan internasional</a:t>
            </a:r>
          </a:p>
          <a:p>
            <a:pPr algn="just" eaLnBrk="1" hangingPunct="1">
              <a:buFontTx/>
              <a:buAutoNum type="arabicPeriod"/>
            </a:pPr>
            <a:r>
              <a:rPr lang="id-ID" sz="1800"/>
              <a:t>Bantuan swasta asing</a:t>
            </a:r>
          </a:p>
          <a:p>
            <a:pPr algn="just" eaLnBrk="1" hangingPunct="1">
              <a:buFontTx/>
              <a:buAutoNum type="arabicPeriod"/>
            </a:pPr>
            <a:r>
              <a:rPr lang="id-ID" sz="1800"/>
              <a:t>Sumber lain yang sah</a:t>
            </a:r>
          </a:p>
        </p:txBody>
      </p:sp>
      <p:sp>
        <p:nvSpPr>
          <p:cNvPr id="7" name="Rectangle 6"/>
          <p:cNvSpPr/>
          <p:nvPr/>
        </p:nvSpPr>
        <p:spPr>
          <a:xfrm>
            <a:off x="4786313" y="857250"/>
            <a:ext cx="4143375" cy="5072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TextBox 7"/>
          <p:cNvSpPr txBox="1"/>
          <p:nvPr/>
        </p:nvSpPr>
        <p:spPr>
          <a:xfrm>
            <a:off x="4857750" y="928688"/>
            <a:ext cx="4000500" cy="4770437"/>
          </a:xfrm>
          <a:prstGeom prst="rect">
            <a:avLst/>
          </a:prstGeom>
          <a:noFill/>
        </p:spPr>
        <p:txBody>
          <a:bodyPr>
            <a:spAutoFit/>
          </a:bodyPr>
          <a:lstStyle/>
          <a:p>
            <a:pPr fontAlgn="auto">
              <a:spcBef>
                <a:spcPts val="0"/>
              </a:spcBef>
              <a:spcAft>
                <a:spcPts val="0"/>
              </a:spcAft>
              <a:defRPr/>
            </a:pPr>
            <a:r>
              <a:rPr lang="id-ID" sz="1600" dirty="0">
                <a:latin typeface="+mn-lt"/>
                <a:ea typeface="+mn-ea"/>
                <a:cs typeface="+mn-cs"/>
              </a:rPr>
              <a:t>Khusus bagi PNS yang tugas belajar di luar negeri :</a:t>
            </a:r>
          </a:p>
          <a:p>
            <a:pPr marL="342900" indent="-342900" algn="just" fontAlgn="auto">
              <a:spcBef>
                <a:spcPts val="0"/>
              </a:spcBef>
              <a:spcAft>
                <a:spcPts val="0"/>
              </a:spcAft>
              <a:buFontTx/>
              <a:buAutoNum type="arabicPeriod"/>
              <a:tabLst>
                <a:tab pos="265113" algn="l"/>
              </a:tabLst>
              <a:defRPr/>
            </a:pPr>
            <a:r>
              <a:rPr lang="id-ID" sz="1600" dirty="0">
                <a:latin typeface="+mn-lt"/>
                <a:ea typeface="+mn-ea"/>
                <a:cs typeface="+mn-cs"/>
              </a:rPr>
              <a:t>Gaji aktif sebagai  PNS dibayarkan sampai dengan tanggal keberangkatan ke tempat tugas belajar</a:t>
            </a:r>
          </a:p>
          <a:p>
            <a:pPr marL="342900" indent="-342900" algn="just" fontAlgn="auto">
              <a:spcBef>
                <a:spcPts val="0"/>
              </a:spcBef>
              <a:spcAft>
                <a:spcPts val="0"/>
              </a:spcAft>
              <a:buFontTx/>
              <a:buAutoNum type="arabicPeriod"/>
              <a:tabLst>
                <a:tab pos="265113" algn="l"/>
              </a:tabLst>
              <a:defRPr/>
            </a:pPr>
            <a:r>
              <a:rPr lang="id-ID" sz="1600" dirty="0">
                <a:latin typeface="+mn-lt"/>
                <a:ea typeface="+mn-ea"/>
                <a:cs typeface="+mn-cs"/>
              </a:rPr>
              <a:t>Bantuan bagi keluarga yang ditinggalkan dibayarkan mulai tanggal keberangktan</a:t>
            </a:r>
          </a:p>
          <a:p>
            <a:pPr marL="342900" indent="-342900" algn="just" fontAlgn="auto">
              <a:spcBef>
                <a:spcPts val="0"/>
              </a:spcBef>
              <a:spcAft>
                <a:spcPts val="0"/>
              </a:spcAft>
              <a:buFontTx/>
              <a:buAutoNum type="arabicPeriod"/>
              <a:tabLst>
                <a:tab pos="265113" algn="l"/>
              </a:tabLst>
              <a:defRPr/>
            </a:pPr>
            <a:r>
              <a:rPr lang="id-ID" sz="1600" dirty="0">
                <a:latin typeface="+mn-lt"/>
                <a:ea typeface="+mn-ea"/>
                <a:cs typeface="+mn-cs"/>
              </a:rPr>
              <a:t>Besarnya uang bantuan bagi keluarga yang ditinggalkan adalah :</a:t>
            </a:r>
          </a:p>
          <a:p>
            <a:pPr marL="633413" indent="-633413" algn="just" fontAlgn="auto">
              <a:spcBef>
                <a:spcPts val="0"/>
              </a:spcBef>
              <a:spcAft>
                <a:spcPts val="0"/>
              </a:spcAft>
              <a:tabLst>
                <a:tab pos="354013" algn="l"/>
                <a:tab pos="633413" algn="l"/>
              </a:tabLst>
              <a:defRPr/>
            </a:pPr>
            <a:r>
              <a:rPr lang="id-ID" sz="1600" dirty="0">
                <a:latin typeface="+mn-lt"/>
                <a:ea typeface="+mn-ea"/>
                <a:cs typeface="+mn-cs"/>
              </a:rPr>
              <a:t>	a.	100% dari gaji  bersih PNS ybs</a:t>
            </a:r>
          </a:p>
          <a:p>
            <a:pPr marL="633413" indent="-633413" algn="just" fontAlgn="auto">
              <a:spcBef>
                <a:spcPts val="0"/>
              </a:spcBef>
              <a:spcAft>
                <a:spcPts val="0"/>
              </a:spcAft>
              <a:tabLst>
                <a:tab pos="354013" algn="l"/>
                <a:tab pos="633413" algn="l"/>
              </a:tabLst>
              <a:defRPr/>
            </a:pPr>
            <a:r>
              <a:rPr lang="id-ID" sz="1600" dirty="0">
                <a:latin typeface="+mn-lt"/>
                <a:ea typeface="+mn-ea"/>
                <a:cs typeface="+mn-cs"/>
              </a:rPr>
              <a:t>	b.	50%  dari gaji bersih bagi PNS pelajar bujangan (belum menikah) atau  PNS pelajar yang sudah menikah tetapi tidak menjadi pencari nafkah buat keluarganya</a:t>
            </a:r>
          </a:p>
          <a:p>
            <a:pPr marL="354013" indent="-354013" algn="just" fontAlgn="auto">
              <a:spcBef>
                <a:spcPts val="0"/>
              </a:spcBef>
              <a:spcAft>
                <a:spcPts val="0"/>
              </a:spcAft>
              <a:tabLst>
                <a:tab pos="354013" algn="l"/>
              </a:tabLst>
              <a:defRPr/>
            </a:pPr>
            <a:r>
              <a:rPr lang="id-ID" sz="1600" dirty="0">
                <a:latin typeface="+mn-lt"/>
                <a:ea typeface="+mn-ea"/>
                <a:cs typeface="+mn-cs"/>
              </a:rPr>
              <a:t>4.	Gaji aktif sebagai PNS dibayarkan lagi setelah selesai melaksanakan tugas belajar</a:t>
            </a:r>
          </a:p>
          <a:p>
            <a:pPr marL="342900" indent="-342900" fontAlgn="auto">
              <a:spcBef>
                <a:spcPts val="0"/>
              </a:spcBef>
              <a:spcAft>
                <a:spcPts val="0"/>
              </a:spcAft>
              <a:tabLst>
                <a:tab pos="265113" algn="l"/>
              </a:tabLst>
              <a:defRPr/>
            </a:pPr>
            <a:endParaRPr lang="id-ID" sz="1600" dirty="0">
              <a:latin typeface="+mn-lt"/>
              <a:ea typeface="+mn-ea"/>
              <a:cs typeface="+mn-cs"/>
            </a:endParaRPr>
          </a:p>
        </p:txBody>
      </p:sp>
      <p:sp>
        <p:nvSpPr>
          <p:cNvPr id="9" name="Rectangle 8"/>
          <p:cNvSpPr/>
          <p:nvPr/>
        </p:nvSpPr>
        <p:spPr>
          <a:xfrm>
            <a:off x="357188" y="3857625"/>
            <a:ext cx="4071937" cy="20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428625" y="3929063"/>
            <a:ext cx="39290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b="1"/>
              <a:t>Bantuan negara sahabat/badan-badan internasional/swasta asing, dalam hal PNS dikenakan sanksi administratif berupa mengembalikan uang yang telah diberikan kepadanya, akan dihitung sebagai biaya yang telah dikeluarkan oleh pemerintah Indonesia</a:t>
            </a:r>
          </a:p>
        </p:txBody>
      </p:sp>
    </p:spTree>
    <p:extLst>
      <p:ext uri="{BB962C8B-B14F-4D97-AF65-F5344CB8AC3E}">
        <p14:creationId xmlns:p14="http://schemas.microsoft.com/office/powerpoint/2010/main" val="292931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0066"/>
            </a:gs>
            <a:gs pos="100000">
              <a:srgbClr val="0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85750"/>
            <a:ext cx="8643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dirty="0">
                <a:solidFill>
                  <a:srgbClr val="FFFFFF"/>
                </a:solidFill>
              </a:rPr>
              <a:t>PENYELENGGARA TUGAS BELAJAR</a:t>
            </a:r>
          </a:p>
        </p:txBody>
      </p:sp>
      <p:sp>
        <p:nvSpPr>
          <p:cNvPr id="5" name="Rectangle 4"/>
          <p:cNvSpPr/>
          <p:nvPr/>
        </p:nvSpPr>
        <p:spPr>
          <a:xfrm>
            <a:off x="285750" y="785813"/>
            <a:ext cx="414337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Rectangle 5"/>
          <p:cNvSpPr/>
          <p:nvPr/>
        </p:nvSpPr>
        <p:spPr>
          <a:xfrm>
            <a:off x="4714875" y="785813"/>
            <a:ext cx="414337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57188" y="857250"/>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PERGURUAN TINGGI DALAM NEGERI</a:t>
            </a:r>
          </a:p>
        </p:txBody>
      </p:sp>
      <p:sp>
        <p:nvSpPr>
          <p:cNvPr id="8" name="TextBox 7"/>
          <p:cNvSpPr txBox="1">
            <a:spLocks noChangeArrowheads="1"/>
          </p:cNvSpPr>
          <p:nvPr/>
        </p:nvSpPr>
        <p:spPr bwMode="auto">
          <a:xfrm>
            <a:off x="4786313" y="857250"/>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PERGURUAN TINGGI DI LUAR NEGERI</a:t>
            </a:r>
          </a:p>
        </p:txBody>
      </p:sp>
      <p:sp>
        <p:nvSpPr>
          <p:cNvPr id="9" name="Rectangle 8"/>
          <p:cNvSpPr/>
          <p:nvPr/>
        </p:nvSpPr>
        <p:spPr>
          <a:xfrm>
            <a:off x="285750" y="1714500"/>
            <a:ext cx="414337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357188" y="1785938"/>
            <a:ext cx="4000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1.	PT yang diselenggarakan oleh pemerintah</a:t>
            </a:r>
          </a:p>
        </p:txBody>
      </p:sp>
      <p:sp>
        <p:nvSpPr>
          <p:cNvPr id="11" name="Rectangle 10"/>
          <p:cNvSpPr/>
          <p:nvPr/>
        </p:nvSpPr>
        <p:spPr>
          <a:xfrm>
            <a:off x="285750" y="2643188"/>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2" name="TextBox 11"/>
          <p:cNvSpPr txBox="1">
            <a:spLocks noChangeArrowheads="1"/>
          </p:cNvSpPr>
          <p:nvPr/>
        </p:nvSpPr>
        <p:spPr bwMode="auto">
          <a:xfrm>
            <a:off x="357188" y="2714625"/>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2.	PT Kedinasan</a:t>
            </a:r>
          </a:p>
        </p:txBody>
      </p:sp>
      <p:sp>
        <p:nvSpPr>
          <p:cNvPr id="13" name="Rectangle 12"/>
          <p:cNvSpPr/>
          <p:nvPr/>
        </p:nvSpPr>
        <p:spPr>
          <a:xfrm>
            <a:off x="285750" y="3429000"/>
            <a:ext cx="4143375" cy="1285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TextBox 13"/>
          <p:cNvSpPr txBox="1">
            <a:spLocks noChangeArrowheads="1"/>
          </p:cNvSpPr>
          <p:nvPr/>
        </p:nvSpPr>
        <p:spPr bwMode="auto">
          <a:xfrm>
            <a:off x="357188" y="3500438"/>
            <a:ext cx="4000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algn="just" eaLnBrk="1" hangingPunct="1"/>
            <a:r>
              <a:rPr lang="id-ID" sz="1800"/>
              <a:t>3.	PT yang diselenggarakan oleh masyarakat minimal terakreditasi B (institusinya) dan program studinya minimal terakreditasi  B</a:t>
            </a:r>
          </a:p>
        </p:txBody>
      </p:sp>
      <p:sp>
        <p:nvSpPr>
          <p:cNvPr id="15" name="Rectangle 14"/>
          <p:cNvSpPr/>
          <p:nvPr/>
        </p:nvSpPr>
        <p:spPr>
          <a:xfrm>
            <a:off x="4714875" y="1785938"/>
            <a:ext cx="4143375" cy="2928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6" name="TextBox 15"/>
          <p:cNvSpPr txBox="1">
            <a:spLocks noChangeArrowheads="1"/>
          </p:cNvSpPr>
          <p:nvPr/>
        </p:nvSpPr>
        <p:spPr bwMode="auto">
          <a:xfrm>
            <a:off x="4786313" y="1857375"/>
            <a:ext cx="40005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PT negara asing/sahabat yang :</a:t>
            </a:r>
          </a:p>
          <a:p>
            <a:pPr eaLnBrk="1" hangingPunct="1">
              <a:buFontTx/>
              <a:buAutoNum type="arabicPeriod"/>
            </a:pPr>
            <a:r>
              <a:rPr lang="id-ID" sz="1800"/>
              <a:t>diakui oleh negara  dimana PT tersebut berada, dan;</a:t>
            </a:r>
          </a:p>
          <a:p>
            <a:pPr eaLnBrk="1" hangingPunct="1">
              <a:buFontTx/>
              <a:buAutoNum type="arabicPeriod"/>
            </a:pPr>
            <a:r>
              <a:rPr lang="id-ID" sz="1800"/>
              <a:t>diakui oleh Pemerintah Indonesia (tercatat dalam database Ditjen Dikti)</a:t>
            </a:r>
          </a:p>
        </p:txBody>
      </p:sp>
      <p:sp>
        <p:nvSpPr>
          <p:cNvPr id="17" name="Rectangle 16"/>
          <p:cNvSpPr/>
          <p:nvPr/>
        </p:nvSpPr>
        <p:spPr>
          <a:xfrm>
            <a:off x="357188" y="4929188"/>
            <a:ext cx="8501062" cy="1357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8" name="TextBox 17"/>
          <p:cNvSpPr txBox="1">
            <a:spLocks noChangeArrowheads="1"/>
          </p:cNvSpPr>
          <p:nvPr/>
        </p:nvSpPr>
        <p:spPr bwMode="auto">
          <a:xfrm>
            <a:off x="428625" y="5000625"/>
            <a:ext cx="8358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b="1"/>
              <a:t>APABILA TERDAPAT PNS YANG MELAKSANAKAN TUGAS BELAJAR PADA PERGURUAN TINGGI PENYELENGGARA YANG TIDAK MEMENUHI  PERSYARATAN SEBAGAIMANA TERSEBUT DI ATAS (PASAL 9 PERMENDIKNAS NOMOR 48 TAHUN 2009),  MAKA KEMENTERIAN TIDAK AKAN MEMPROSES PENERBITKAN SK TUGAS BELAJARNYA.</a:t>
            </a:r>
          </a:p>
        </p:txBody>
      </p:sp>
    </p:spTree>
    <p:extLst>
      <p:ext uri="{BB962C8B-B14F-4D97-AF65-F5344CB8AC3E}">
        <p14:creationId xmlns:p14="http://schemas.microsoft.com/office/powerpoint/2010/main" val="2358605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2000"/>
                                        <p:tgtEl>
                                          <p:spTgt spid="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2000"/>
                                        <p:tgtEl>
                                          <p:spTgt spid="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000"/>
                                        <p:tgtEl>
                                          <p:spTgt spid="1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2000"/>
                                        <p:tgtEl>
                                          <p:spTgt spid="1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P spid="8" grpId="0"/>
      <p:bldP spid="9" grpId="0" animBg="1"/>
      <p:bldP spid="10" grpId="0"/>
      <p:bldP spid="11" grpId="0" animBg="1"/>
      <p:bldP spid="12" grpId="0"/>
      <p:bldP spid="13" grpId="0" animBg="1"/>
      <p:bldP spid="14" grpId="0"/>
      <p:bldP spid="15" grpId="0" animBg="1"/>
      <p:bldP spid="16" grpId="0"/>
      <p:bldP spid="17" grpId="0" animBg="1"/>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41891" y="122852"/>
            <a:ext cx="8728250" cy="461665"/>
          </a:xfrm>
          <a:prstGeom prst="rect">
            <a:avLst/>
          </a:prstGeom>
          <a:noFill/>
        </p:spPr>
        <p:txBody>
          <a:bodyPr wrap="square" rtlCol="0">
            <a:spAutoFit/>
          </a:bodyPr>
          <a:lstStyle/>
          <a:p>
            <a:r>
              <a:rPr lang="en-US" sz="2400" b="1" dirty="0" smtClean="0">
                <a:solidFill>
                  <a:srgbClr val="FFFFFF"/>
                </a:solidFill>
              </a:rPr>
              <a:t>KEWAJIBAN PNS PELAJAR</a:t>
            </a:r>
            <a:endParaRPr lang="en-US" sz="2400" b="1" dirty="0">
              <a:solidFill>
                <a:srgbClr val="FFFFFF"/>
              </a:solidFill>
            </a:endParaRPr>
          </a:p>
        </p:txBody>
      </p:sp>
      <p:sp>
        <p:nvSpPr>
          <p:cNvPr id="5" name="TextBox 4"/>
          <p:cNvSpPr txBox="1"/>
          <p:nvPr/>
        </p:nvSpPr>
        <p:spPr>
          <a:xfrm>
            <a:off x="241891" y="584517"/>
            <a:ext cx="8728250" cy="6001642"/>
          </a:xfrm>
          <a:prstGeom prst="rect">
            <a:avLst/>
          </a:prstGeom>
          <a:noFill/>
        </p:spPr>
        <p:txBody>
          <a:bodyPr wrap="square" rtlCol="0">
            <a:spAutoFit/>
          </a:bodyPr>
          <a:lstStyle/>
          <a:p>
            <a:pPr marL="442913" indent="-442913">
              <a:buFont typeface="Wingdings" charset="0"/>
              <a:buChar char="þ"/>
            </a:pPr>
            <a:r>
              <a:rPr lang="en-US" sz="2400" dirty="0" err="1" smtClean="0">
                <a:solidFill>
                  <a:srgbClr val="FFFFFF"/>
                </a:solidFill>
                <a:ea typeface="Wingdings"/>
                <a:cs typeface="Wingdings"/>
                <a:sym typeface="Wingdings"/>
              </a:rPr>
              <a:t>Sebelum</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berangkat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menyerahkan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tanggung</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jawabnya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sehari-hari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atasan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langsungnya</a:t>
            </a: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Melaporkan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keberadaannya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Perwakilan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Republik</a:t>
            </a:r>
            <a:r>
              <a:rPr lang="en-US" sz="2400" dirty="0" smtClean="0">
                <a:solidFill>
                  <a:srgbClr val="FFFFFF"/>
                </a:solidFill>
                <a:ea typeface="Wingdings"/>
                <a:cs typeface="Wingdings"/>
                <a:sym typeface="Wingdings"/>
              </a:rPr>
              <a:t> Indonesia di </a:t>
            </a:r>
            <a:r>
              <a:rPr lang="en-US" sz="2400" dirty="0" err="1" smtClean="0">
                <a:solidFill>
                  <a:srgbClr val="FFFFFF"/>
                </a:solidFill>
                <a:ea typeface="Wingdings"/>
                <a:cs typeface="Wingdings"/>
                <a:sym typeface="Wingdings"/>
              </a:rPr>
              <a:t>negara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tempat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bagi</a:t>
            </a:r>
            <a:r>
              <a:rPr lang="en-US" sz="2400" dirty="0" smtClean="0">
                <a:solidFill>
                  <a:srgbClr val="FFFFFF"/>
                </a:solidFill>
                <a:ea typeface="Wingdings"/>
                <a:cs typeface="Wingdings"/>
                <a:sym typeface="Wingdings"/>
              </a:rPr>
              <a:t> PNS yang </a:t>
            </a:r>
            <a:r>
              <a:rPr lang="en-US" sz="2400" dirty="0" err="1" smtClean="0">
                <a:solidFill>
                  <a:srgbClr val="FFFFFF"/>
                </a:solidFill>
                <a:ea typeface="Wingdings"/>
                <a:cs typeface="Wingdings"/>
                <a:sym typeface="Wingdings"/>
              </a:rPr>
              <a:t>melaksanakan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di </a:t>
            </a:r>
            <a:r>
              <a:rPr lang="en-US" sz="2400" dirty="0" err="1" smtClean="0">
                <a:solidFill>
                  <a:srgbClr val="FFFFFF"/>
                </a:solidFill>
                <a:ea typeface="Wingdings"/>
                <a:cs typeface="Wingdings"/>
                <a:sym typeface="Wingdings"/>
              </a:rPr>
              <a:t>luar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negeri</a:t>
            </a: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Melaporkan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alamat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lembaga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pendidikan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alamat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tempat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tinggalnya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pimpinan</a:t>
            </a:r>
            <a:r>
              <a:rPr lang="en-US" sz="2400" dirty="0" smtClean="0">
                <a:solidFill>
                  <a:srgbClr val="FFFFFF"/>
                </a:solidFill>
                <a:ea typeface="Wingdings"/>
                <a:cs typeface="Wingdings"/>
                <a:sym typeface="Wingdings"/>
              </a:rPr>
              <a:t> unit </a:t>
            </a:r>
            <a:r>
              <a:rPr lang="en-US" sz="2400" dirty="0" err="1" smtClean="0">
                <a:solidFill>
                  <a:srgbClr val="FFFFFF"/>
                </a:solidFill>
                <a:ea typeface="Wingdings"/>
                <a:cs typeface="Wingdings"/>
                <a:sym typeface="Wingdings"/>
              </a:rPr>
              <a:t>kerja</a:t>
            </a: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Melaporkan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perubahan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alamat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tempat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tinggalnya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pimpinan</a:t>
            </a:r>
            <a:r>
              <a:rPr lang="en-US" sz="2400" dirty="0" smtClean="0">
                <a:solidFill>
                  <a:srgbClr val="FFFFFF"/>
                </a:solidFill>
                <a:ea typeface="Wingdings"/>
                <a:cs typeface="Wingdings"/>
                <a:sym typeface="Wingdings"/>
              </a:rPr>
              <a:t> unit </a:t>
            </a:r>
            <a:r>
              <a:rPr lang="en-US" sz="2400" dirty="0" err="1" smtClean="0">
                <a:solidFill>
                  <a:srgbClr val="FFFFFF"/>
                </a:solidFill>
                <a:ea typeface="Wingdings"/>
                <a:cs typeface="Wingdings"/>
                <a:sym typeface="Wingdings"/>
              </a:rPr>
              <a:t>kerja</a:t>
            </a: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Melaporkan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perkembangan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kemajuan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studinya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setiap</a:t>
            </a:r>
            <a:r>
              <a:rPr lang="en-US" sz="2400" dirty="0" smtClean="0">
                <a:solidFill>
                  <a:srgbClr val="FFFFFF"/>
                </a:solidFill>
                <a:ea typeface="Wingdings"/>
                <a:cs typeface="Wingdings"/>
                <a:sym typeface="Wingdings"/>
              </a:rPr>
              <a:t> semester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pimpinan</a:t>
            </a:r>
            <a:r>
              <a:rPr lang="en-US" sz="2400" dirty="0" smtClean="0">
                <a:solidFill>
                  <a:srgbClr val="FFFFFF"/>
                </a:solidFill>
                <a:ea typeface="Wingdings"/>
                <a:cs typeface="Wingdings"/>
                <a:sym typeface="Wingdings"/>
              </a:rPr>
              <a:t> unit </a:t>
            </a:r>
            <a:r>
              <a:rPr lang="en-US" sz="2400" dirty="0" err="1" smtClean="0">
                <a:solidFill>
                  <a:srgbClr val="FFFFFF"/>
                </a:solidFill>
                <a:ea typeface="Wingdings"/>
                <a:cs typeface="Wingdings"/>
                <a:sym typeface="Wingdings"/>
              </a:rPr>
              <a:t>kerjanya</a:t>
            </a:r>
            <a:r>
              <a:rPr lang="en-US" sz="2400" dirty="0" smtClean="0">
                <a:solidFill>
                  <a:srgbClr val="FFFFFF"/>
                </a:solidFill>
                <a:ea typeface="Wingdings"/>
                <a:cs typeface="Wingdings"/>
                <a:sym typeface="Wingdings"/>
              </a:rPr>
              <a:t>.</a:t>
            </a:r>
          </a:p>
          <a:p>
            <a:pPr marL="442913" indent="-442913">
              <a:buFont typeface="Wingdings" charset="0"/>
              <a:buChar char="þ"/>
            </a:pPr>
            <a:r>
              <a:rPr lang="en-US" sz="2400" dirty="0" err="1" smtClean="0">
                <a:solidFill>
                  <a:srgbClr val="FFFFFF"/>
                </a:solidFill>
                <a:ea typeface="Wingdings"/>
                <a:cs typeface="Wingdings"/>
                <a:sym typeface="Wingdings"/>
              </a:rPr>
              <a:t>Melaporkan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perkembangan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kemajuan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studinya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setiap</a:t>
            </a:r>
            <a:r>
              <a:rPr lang="en-US" sz="2400" dirty="0" smtClean="0">
                <a:solidFill>
                  <a:srgbClr val="FFFFFF"/>
                </a:solidFill>
                <a:ea typeface="Wingdings"/>
                <a:cs typeface="Wingdings"/>
                <a:sym typeface="Wingdings"/>
              </a:rPr>
              <a:t> semester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Perwakilan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Republik</a:t>
            </a:r>
            <a:r>
              <a:rPr lang="en-US" sz="2400" dirty="0" smtClean="0">
                <a:solidFill>
                  <a:srgbClr val="FFFFFF"/>
                </a:solidFill>
                <a:ea typeface="Wingdings"/>
                <a:cs typeface="Wingdings"/>
                <a:sym typeface="Wingdings"/>
              </a:rPr>
              <a:t> Indonesia di </a:t>
            </a:r>
            <a:r>
              <a:rPr lang="en-US" sz="2400" dirty="0" err="1" smtClean="0">
                <a:solidFill>
                  <a:srgbClr val="FFFFFF"/>
                </a:solidFill>
                <a:ea typeface="Wingdings"/>
                <a:cs typeface="Wingdings"/>
                <a:sym typeface="Wingdings"/>
              </a:rPr>
              <a:t>negara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tempat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bagi</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melaksanakan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di </a:t>
            </a:r>
            <a:r>
              <a:rPr lang="en-US" sz="2400" dirty="0" err="1" smtClean="0">
                <a:solidFill>
                  <a:srgbClr val="FFFFFF"/>
                </a:solidFill>
                <a:ea typeface="Wingdings"/>
                <a:cs typeface="Wingdings"/>
                <a:sym typeface="Wingdings"/>
              </a:rPr>
              <a:t>luar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negeri</a:t>
            </a:r>
            <a:endParaRPr lang="en-US" sz="2400" dirty="0">
              <a:solidFill>
                <a:srgbClr val="FFFFFF"/>
              </a:solidFill>
            </a:endParaRPr>
          </a:p>
        </p:txBody>
      </p:sp>
    </p:spTree>
    <p:extLst>
      <p:ext uri="{BB962C8B-B14F-4D97-AF65-F5344CB8AC3E}">
        <p14:creationId xmlns:p14="http://schemas.microsoft.com/office/powerpoint/2010/main" val="2582315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41891" y="584517"/>
            <a:ext cx="8728250" cy="6740306"/>
          </a:xfrm>
          <a:prstGeom prst="rect">
            <a:avLst/>
          </a:prstGeom>
          <a:noFill/>
        </p:spPr>
        <p:txBody>
          <a:bodyPr wrap="square" rtlCol="0">
            <a:spAutoFit/>
          </a:bodyPr>
          <a:lstStyle/>
          <a:p>
            <a:pPr marL="442913" indent="-442913">
              <a:buFont typeface="Wingdings" charset="0"/>
              <a:buChar char="þ"/>
            </a:pPr>
            <a:r>
              <a:rPr lang="en-US" sz="2400" dirty="0" err="1" smtClean="0">
                <a:solidFill>
                  <a:srgbClr val="FFFFFF"/>
                </a:solidFill>
                <a:ea typeface="Wingdings"/>
                <a:cs typeface="Wingdings"/>
                <a:sym typeface="Wingdings"/>
              </a:rPr>
              <a:t>Mengajukan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permohonan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perpanjangan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selambat-lambatnya</a:t>
            </a:r>
            <a:r>
              <a:rPr lang="en-US" sz="2400" dirty="0" smtClean="0">
                <a:solidFill>
                  <a:srgbClr val="FFFFFF"/>
                </a:solidFill>
                <a:ea typeface="Wingdings"/>
                <a:cs typeface="Wingdings"/>
                <a:sym typeface="Wingdings"/>
              </a:rPr>
              <a:t> 6 </a:t>
            </a:r>
            <a:r>
              <a:rPr lang="en-US" sz="2400" dirty="0" err="1" smtClean="0">
                <a:solidFill>
                  <a:srgbClr val="FFFFFF"/>
                </a:solidFill>
                <a:ea typeface="Wingdings"/>
                <a:cs typeface="Wingdings"/>
                <a:sym typeface="Wingdings"/>
              </a:rPr>
              <a:t>bulan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sebelum</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berakhirnya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masa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studi</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ditentukan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pimpinan</a:t>
            </a:r>
            <a:r>
              <a:rPr lang="en-US" sz="2400" dirty="0" smtClean="0">
                <a:solidFill>
                  <a:srgbClr val="FFFFFF"/>
                </a:solidFill>
                <a:ea typeface="Wingdings"/>
                <a:cs typeface="Wingdings"/>
                <a:sym typeface="Wingdings"/>
              </a:rPr>
              <a:t> unit </a:t>
            </a:r>
            <a:r>
              <a:rPr lang="en-US" sz="2400" dirty="0" err="1" smtClean="0">
                <a:solidFill>
                  <a:srgbClr val="FFFFFF"/>
                </a:solidFill>
                <a:ea typeface="Wingdings"/>
                <a:cs typeface="Wingdings"/>
                <a:sym typeface="Wingdings"/>
              </a:rPr>
              <a:t>kerjanya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apabila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terdapat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alasan</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sah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untuk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diajukan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perpanjangan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a:t>
            </a:r>
          </a:p>
          <a:p>
            <a:pPr marL="442913" indent="-442913">
              <a:buFont typeface="Wingdings" charset="0"/>
              <a:buChar char="þ"/>
            </a:pPr>
            <a:r>
              <a:rPr lang="en-US" sz="2400" dirty="0" err="1" smtClean="0">
                <a:solidFill>
                  <a:srgbClr val="FFFFFF"/>
                </a:solidFill>
                <a:ea typeface="Wingdings"/>
                <a:cs typeface="Wingdings"/>
                <a:sym typeface="Wingdings"/>
              </a:rPr>
              <a:t>Menaati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seluruh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ketentuan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peraturan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perundang-undangan</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berlaku</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bagi</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dan</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ikatan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dinas</a:t>
            </a:r>
            <a:r>
              <a:rPr lang="en-US" sz="2400" dirty="0" smtClean="0">
                <a:solidFill>
                  <a:srgbClr val="FFFFFF"/>
                </a:solidFill>
                <a:ea typeface="Wingdings"/>
                <a:cs typeface="Wingdings"/>
                <a:sym typeface="Wingdings"/>
              </a:rPr>
              <a:t> di unit </a:t>
            </a:r>
            <a:r>
              <a:rPr lang="en-US" sz="2400" dirty="0" err="1" smtClean="0">
                <a:solidFill>
                  <a:srgbClr val="FFFFFF"/>
                </a:solidFill>
                <a:ea typeface="Wingdings"/>
                <a:cs typeface="Wingdings"/>
                <a:sym typeface="Wingdings"/>
              </a:rPr>
              <a:t>kerja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asal</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menurut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lamanya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waktu</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digunakan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oleh</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untuk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menyelesaikan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studi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sesuai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ketentuan</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berlaku</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yaitu</a:t>
            </a:r>
            <a:r>
              <a:rPr lang="en-US" sz="2400" dirty="0" smtClean="0">
                <a:solidFill>
                  <a:srgbClr val="FFFFFF"/>
                </a:solidFill>
                <a:ea typeface="Wingdings"/>
                <a:cs typeface="Wingdings"/>
                <a:sym typeface="Wingdings"/>
              </a:rPr>
              <a:t>:</a:t>
            </a:r>
          </a:p>
          <a:p>
            <a:endParaRPr lang="en-US" sz="2400" dirty="0" smtClean="0">
              <a:solidFill>
                <a:srgbClr val="FFFFFF"/>
              </a:solidFill>
              <a:ea typeface="Wingdings"/>
              <a:cs typeface="Wingdings"/>
              <a:sym typeface="Wingdings"/>
            </a:endParaRPr>
          </a:p>
          <a:p>
            <a:pPr marL="914400" lvl="1" indent="-457200">
              <a:buAutoNum type="arabicPeriod"/>
              <a:tabLst>
                <a:tab pos="887413" algn="l"/>
              </a:tabLst>
            </a:pPr>
            <a:r>
              <a:rPr lang="en-US" sz="2400" dirty="0" err="1" smtClean="0">
                <a:solidFill>
                  <a:srgbClr val="FFFFFF"/>
                </a:solidFill>
                <a:ea typeface="Wingdings"/>
                <a:cs typeface="Wingdings"/>
                <a:sym typeface="Wingdings"/>
              </a:rPr>
              <a:t>Bagi</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di </a:t>
            </a:r>
            <a:r>
              <a:rPr lang="en-US" sz="2400" dirty="0" err="1" smtClean="0">
                <a:solidFill>
                  <a:srgbClr val="FFFFFF"/>
                </a:solidFill>
                <a:ea typeface="Wingdings"/>
                <a:cs typeface="Wingdings"/>
                <a:sym typeface="Wingdings"/>
              </a:rPr>
              <a:t>luar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negeri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selama</a:t>
            </a:r>
            <a:r>
              <a:rPr lang="en-US" sz="2400" dirty="0" smtClean="0">
                <a:solidFill>
                  <a:srgbClr val="FFFFFF"/>
                </a:solidFill>
                <a:ea typeface="Wingdings"/>
                <a:cs typeface="Wingdings"/>
                <a:sym typeface="Wingdings"/>
              </a:rPr>
              <a:t> 2n + 1</a:t>
            </a:r>
          </a:p>
          <a:p>
            <a:pPr marL="914400" lvl="1" indent="-457200">
              <a:buAutoNum type="arabicPeriod"/>
              <a:tabLst>
                <a:tab pos="887413" algn="l"/>
              </a:tabLst>
            </a:pPr>
            <a:endParaRPr lang="en-US" sz="2400" dirty="0" smtClean="0">
              <a:solidFill>
                <a:srgbClr val="FFFFFF"/>
              </a:solidFill>
              <a:ea typeface="Wingdings"/>
              <a:cs typeface="Wingdings"/>
              <a:sym typeface="Wingdings"/>
            </a:endParaRPr>
          </a:p>
          <a:p>
            <a:pPr marL="914400" lvl="1" indent="-457200">
              <a:buAutoNum type="arabicPeriod"/>
              <a:tabLst>
                <a:tab pos="887413" algn="l"/>
              </a:tabLst>
            </a:pPr>
            <a:r>
              <a:rPr lang="en-US" sz="2400" dirty="0" err="1" smtClean="0">
                <a:solidFill>
                  <a:srgbClr val="FFFFFF"/>
                </a:solidFill>
                <a:ea typeface="Wingdings"/>
                <a:cs typeface="Wingdings"/>
                <a:sym typeface="Wingdings"/>
              </a:rPr>
              <a:t>Bagi</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di </a:t>
            </a:r>
            <a:r>
              <a:rPr lang="en-US" sz="2400" dirty="0" err="1" smtClean="0">
                <a:solidFill>
                  <a:srgbClr val="FFFFFF"/>
                </a:solidFill>
                <a:ea typeface="Wingdings"/>
                <a:cs typeface="Wingdings"/>
                <a:sym typeface="Wingdings"/>
              </a:rPr>
              <a:t>dalam</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negeri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selama</a:t>
            </a:r>
            <a:r>
              <a:rPr lang="en-US" sz="2400" dirty="0" smtClean="0">
                <a:solidFill>
                  <a:srgbClr val="FFFFFF"/>
                </a:solidFill>
                <a:ea typeface="Wingdings"/>
                <a:cs typeface="Wingdings"/>
                <a:sym typeface="Wingdings"/>
              </a:rPr>
              <a:t> 1n + 1</a:t>
            </a:r>
          </a:p>
          <a:p>
            <a:pPr marL="914400" lvl="1" indent="-457200">
              <a:buAutoNum type="arabicPeriod"/>
              <a:tabLst>
                <a:tab pos="887413" algn="l"/>
              </a:tabLst>
            </a:pPr>
            <a:endParaRPr lang="en-US" sz="2400" dirty="0" smtClean="0">
              <a:solidFill>
                <a:srgbClr val="FFFFFF"/>
              </a:solidFill>
              <a:ea typeface="Wingdings"/>
              <a:cs typeface="Wingdings"/>
              <a:sym typeface="Wingdings"/>
            </a:endParaRPr>
          </a:p>
          <a:p>
            <a:pPr marL="914400" lvl="1" indent="-457200">
              <a:buAutoNum type="arabicPeriod"/>
              <a:tabLst>
                <a:tab pos="887413" algn="l"/>
              </a:tabLst>
            </a:pPr>
            <a:endParaRPr lang="en-US" sz="2400" dirty="0" smtClean="0">
              <a:solidFill>
                <a:srgbClr val="FFFFFF"/>
              </a:solidFill>
              <a:ea typeface="Wingdings"/>
              <a:cs typeface="Wingdings"/>
              <a:sym typeface="Wingdings"/>
            </a:endParaRPr>
          </a:p>
          <a:p>
            <a:endParaRPr lang="en-US" sz="2400" dirty="0" smtClean="0">
              <a:solidFill>
                <a:srgbClr val="FFFFFF"/>
              </a:solidFill>
              <a:ea typeface="Wingdings"/>
              <a:cs typeface="Wingdings"/>
              <a:sym typeface="Wingdings"/>
            </a:endParaRPr>
          </a:p>
        </p:txBody>
      </p:sp>
    </p:spTree>
    <p:extLst>
      <p:ext uri="{BB962C8B-B14F-4D97-AF65-F5344CB8AC3E}">
        <p14:creationId xmlns:p14="http://schemas.microsoft.com/office/powerpoint/2010/main" val="3751532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41891" y="584517"/>
            <a:ext cx="8728250" cy="5262979"/>
          </a:xfrm>
          <a:prstGeom prst="rect">
            <a:avLst/>
          </a:prstGeom>
          <a:noFill/>
        </p:spPr>
        <p:txBody>
          <a:bodyPr wrap="square" rtlCol="0">
            <a:spAutoFit/>
          </a:bodyPr>
          <a:lstStyle/>
          <a:p>
            <a:pPr marL="442913" indent="-442913">
              <a:buFont typeface="Wingdings" charset="0"/>
              <a:buChar char="þ"/>
            </a:pPr>
            <a:r>
              <a:rPr lang="en-US" sz="2400" dirty="0" err="1" smtClean="0">
                <a:solidFill>
                  <a:srgbClr val="FFFFFF"/>
                </a:solidFill>
                <a:ea typeface="Wingdings"/>
                <a:cs typeface="Wingdings"/>
                <a:sym typeface="Wingdings"/>
              </a:rPr>
              <a:t>Membayar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sejumlah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ganti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rugi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kepada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negara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atas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biaya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pendidikan</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telah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diterima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apabila</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Pelajar</a:t>
            </a:r>
            <a:r>
              <a:rPr lang="en-US" sz="2400" dirty="0" smtClean="0">
                <a:solidFill>
                  <a:srgbClr val="FFFFFF"/>
                </a:solidFill>
                <a:ea typeface="Wingdings"/>
                <a:cs typeface="Wingdings"/>
                <a:sym typeface="Wingdings"/>
              </a:rPr>
              <a:t>:</a:t>
            </a:r>
          </a:p>
          <a:p>
            <a:pPr marL="442913" indent="-442913">
              <a:buFont typeface="Wingdings" charset="0"/>
              <a:buChar char="þ"/>
            </a:pPr>
            <a:endParaRPr lang="en-US" sz="2400" dirty="0" smtClean="0">
              <a:solidFill>
                <a:srgbClr val="FFFFFF"/>
              </a:solidFill>
              <a:ea typeface="Wingdings"/>
              <a:cs typeface="Wingdings"/>
              <a:sym typeface="Wingdings"/>
            </a:endParaRPr>
          </a:p>
          <a:p>
            <a:pPr marL="987425" indent="-544513">
              <a:tabLst>
                <a:tab pos="442913" algn="l"/>
                <a:tab pos="987425" algn="l"/>
              </a:tabLst>
            </a:pPr>
            <a:r>
              <a:rPr lang="en-US" sz="2400" dirty="0">
                <a:solidFill>
                  <a:srgbClr val="FFFFFF"/>
                </a:solidFill>
                <a:ea typeface="Wingdings"/>
                <a:cs typeface="Wingdings"/>
                <a:sym typeface="Wingdings"/>
              </a:rPr>
              <a:t>	</a:t>
            </a:r>
            <a:r>
              <a:rPr lang="en-US" sz="2400" dirty="0" smtClean="0">
                <a:solidFill>
                  <a:srgbClr val="FFFFFF"/>
                </a:solidFill>
                <a:ea typeface="Wingdings"/>
                <a:cs typeface="Wingdings"/>
                <a:sym typeface="Wingdings"/>
              </a:rPr>
              <a:t>1.	</a:t>
            </a:r>
            <a:r>
              <a:rPr lang="en-US" sz="2400" dirty="0" err="1" smtClean="0">
                <a:solidFill>
                  <a:srgbClr val="FFFFFF"/>
                </a:solidFill>
                <a:ea typeface="Wingdings"/>
                <a:cs typeface="Wingdings"/>
                <a:sym typeface="Wingdings"/>
              </a:rPr>
              <a:t>membatalkan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secara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sepihak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harus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dilaksanakannya</a:t>
            </a:r>
            <a:endParaRPr lang="en-US" sz="2400" dirty="0" smtClean="0">
              <a:solidFill>
                <a:srgbClr val="FFFFFF"/>
              </a:solidFill>
              <a:ea typeface="Wingdings"/>
              <a:cs typeface="Wingdings"/>
              <a:sym typeface="Wingdings"/>
            </a:endParaRPr>
          </a:p>
          <a:p>
            <a:pPr marL="987425" indent="-544513">
              <a:tabLst>
                <a:tab pos="442913" algn="l"/>
                <a:tab pos="987425" algn="l"/>
              </a:tabLst>
            </a:pPr>
            <a:endParaRPr lang="en-US" sz="2400" dirty="0" smtClean="0">
              <a:solidFill>
                <a:srgbClr val="FFFFFF"/>
              </a:solidFill>
              <a:ea typeface="Wingdings"/>
              <a:cs typeface="Wingdings"/>
              <a:sym typeface="Wingdings"/>
            </a:endParaRPr>
          </a:p>
          <a:p>
            <a:pPr marL="987425" indent="-544513">
              <a:buAutoNum type="arabicPeriod" startAt="2"/>
              <a:tabLst>
                <a:tab pos="442913" algn="l"/>
                <a:tab pos="987425" algn="l"/>
              </a:tabLst>
            </a:pPr>
            <a:r>
              <a:rPr lang="en-US" sz="2400" dirty="0" err="1" smtClean="0">
                <a:solidFill>
                  <a:srgbClr val="FFFFFF"/>
                </a:solidFill>
                <a:ea typeface="Wingdings"/>
                <a:cs typeface="Wingdings"/>
                <a:sym typeface="Wingdings"/>
              </a:rPr>
              <a:t>membatalkan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perjalanannya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tempat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belajar</a:t>
            </a:r>
            <a:endParaRPr lang="en-US" sz="2400" dirty="0" smtClean="0">
              <a:solidFill>
                <a:srgbClr val="FFFFFF"/>
              </a:solidFill>
              <a:ea typeface="Wingdings"/>
              <a:cs typeface="Wingdings"/>
              <a:sym typeface="Wingdings"/>
            </a:endParaRPr>
          </a:p>
          <a:p>
            <a:pPr marL="987425" indent="-544513">
              <a:buAutoNum type="arabicPeriod" startAt="2"/>
              <a:tabLst>
                <a:tab pos="442913" algn="l"/>
                <a:tab pos="987425" algn="l"/>
              </a:tabLst>
            </a:pPr>
            <a:endParaRPr lang="en-US" sz="2400" dirty="0" smtClean="0">
              <a:solidFill>
                <a:srgbClr val="FFFFFF"/>
              </a:solidFill>
              <a:ea typeface="Wingdings"/>
              <a:cs typeface="Wingdings"/>
              <a:sym typeface="Wingdings"/>
            </a:endParaRPr>
          </a:p>
          <a:p>
            <a:pPr marL="987425" indent="-544513">
              <a:buAutoNum type="arabicPeriod" startAt="3"/>
              <a:tabLst>
                <a:tab pos="442913" algn="l"/>
                <a:tab pos="987425" algn="l"/>
              </a:tabLst>
            </a:pPr>
            <a:r>
              <a:rPr lang="en-US" sz="2400" dirty="0" err="1" smtClean="0">
                <a:solidFill>
                  <a:srgbClr val="FFFFFF"/>
                </a:solidFill>
                <a:ea typeface="Wingdings"/>
                <a:cs typeface="Wingdings"/>
                <a:sym typeface="Wingdings"/>
              </a:rPr>
              <a:t>tidak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mendapat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hasil</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sewajarnya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dalam</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waktu</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telah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ditentukan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karena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kelalaiannya</a:t>
            </a:r>
            <a:endParaRPr lang="en-US" sz="2400" dirty="0" smtClean="0">
              <a:solidFill>
                <a:srgbClr val="FFFFFF"/>
              </a:solidFill>
              <a:ea typeface="Wingdings"/>
              <a:cs typeface="Wingdings"/>
              <a:sym typeface="Wingdings"/>
            </a:endParaRPr>
          </a:p>
          <a:p>
            <a:pPr marL="987425" indent="-544513">
              <a:buAutoNum type="arabicPeriod" startAt="3"/>
              <a:tabLst>
                <a:tab pos="442913" algn="l"/>
                <a:tab pos="987425" algn="l"/>
              </a:tabLst>
            </a:pPr>
            <a:endParaRPr lang="en-US" sz="2400" dirty="0" smtClean="0">
              <a:solidFill>
                <a:srgbClr val="FFFFFF"/>
              </a:solidFill>
              <a:ea typeface="Wingdings"/>
              <a:cs typeface="Wingdings"/>
              <a:sym typeface="Wingdings"/>
            </a:endParaRPr>
          </a:p>
          <a:p>
            <a:pPr marL="987425" indent="-544513">
              <a:tabLst>
                <a:tab pos="442913" algn="l"/>
                <a:tab pos="987425" algn="l"/>
              </a:tabLst>
            </a:pPr>
            <a:r>
              <a:rPr lang="en-US" sz="2400" dirty="0" smtClean="0">
                <a:solidFill>
                  <a:srgbClr val="FFFFFF"/>
                </a:solidFill>
                <a:ea typeface="Wingdings"/>
                <a:cs typeface="Wingdings"/>
                <a:sym typeface="Wingdings"/>
              </a:rPr>
              <a:t>4.	</a:t>
            </a:r>
            <a:r>
              <a:rPr lang="en-US" sz="2400" dirty="0" err="1">
                <a:solidFill>
                  <a:srgbClr val="FFFFFF"/>
                </a:solidFill>
                <a:ea typeface="Wingdings"/>
                <a:cs typeface="Wingdings"/>
                <a:sym typeface="Wingdings"/>
              </a:rPr>
              <a:t>t</a:t>
            </a:r>
            <a:r>
              <a:rPr lang="en-US" sz="2400" dirty="0" err="1" smtClean="0">
                <a:solidFill>
                  <a:srgbClr val="FFFFFF"/>
                </a:solidFill>
                <a:ea typeface="Wingdings"/>
                <a:cs typeface="Wingdings"/>
                <a:sym typeface="Wingdings"/>
              </a:rPr>
              <a:t>idak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ikatan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dinas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baik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untuk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seluruhnya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maupun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untuk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sebagian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masa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ikatan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dinas</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telah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dilaksanakan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sesuai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dengan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peraturan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perundang-undangan</a:t>
            </a:r>
            <a:endParaRPr lang="en-US" sz="2400" dirty="0" smtClean="0">
              <a:solidFill>
                <a:srgbClr val="FFFFFF"/>
              </a:solidFill>
              <a:ea typeface="Wingdings"/>
              <a:cs typeface="Wingdings"/>
              <a:sym typeface="Wingdings"/>
            </a:endParaRPr>
          </a:p>
        </p:txBody>
      </p:sp>
    </p:spTree>
    <p:extLst>
      <p:ext uri="{BB962C8B-B14F-4D97-AF65-F5344CB8AC3E}">
        <p14:creationId xmlns:p14="http://schemas.microsoft.com/office/powerpoint/2010/main" val="37515322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286790" y="1454572"/>
            <a:ext cx="3584878" cy="508075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bg1"/>
                </a:solidFill>
              </a:rPr>
              <a:t>TUGAS BELAJAR:</a:t>
            </a:r>
          </a:p>
          <a:p>
            <a:pPr marL="450850" indent="-450850">
              <a:buAutoNum type="arabicPeriod"/>
            </a:pPr>
            <a:r>
              <a:rPr lang="en-US" dirty="0" smtClean="0">
                <a:solidFill>
                  <a:schemeClr val="bg1"/>
                </a:solidFill>
              </a:rPr>
              <a:t>PENUGASAN YG DIBERIKAN OLEH PEJABAT YG BERWENANG</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UNTUK MELANJUTKAN PENDIDIKAN KE JENJANG YANG LEBIH TINGGI ATAU YG SETARA</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DI DALAM MAUPUN DI LUAR NEGERI</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BUKAN ATAS BIAYA SENDIRI</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MENINGGALKAN TUGAS SEHARI-HARI SBG PNS</a:t>
            </a:r>
          </a:p>
          <a:p>
            <a:pPr marL="450850" indent="-450850">
              <a:buAutoNum type="arabicPeriod"/>
            </a:pPr>
            <a:endParaRPr lang="en-US" dirty="0" smtClean="0">
              <a:solidFill>
                <a:schemeClr val="bg1"/>
              </a:solidFill>
            </a:endParaRPr>
          </a:p>
          <a:p>
            <a:pPr marL="450850" indent="-450850">
              <a:buAutoNum type="arabicPeriod"/>
            </a:pPr>
            <a:endParaRPr lang="en-US" dirty="0">
              <a:solidFill>
                <a:schemeClr val="bg1"/>
              </a:solidFill>
            </a:endParaRPr>
          </a:p>
        </p:txBody>
      </p:sp>
      <p:sp>
        <p:nvSpPr>
          <p:cNvPr id="6" name="Rounded Rectangle 5"/>
          <p:cNvSpPr/>
          <p:nvPr/>
        </p:nvSpPr>
        <p:spPr>
          <a:xfrm>
            <a:off x="4273415" y="1454572"/>
            <a:ext cx="4636253" cy="1226145"/>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err="1" smtClean="0">
                <a:solidFill>
                  <a:srgbClr val="000000"/>
                </a:solidFill>
              </a:rPr>
              <a:t>Pejabat</a:t>
            </a:r>
            <a:r>
              <a:rPr lang="en-US" dirty="0" smtClean="0">
                <a:solidFill>
                  <a:srgbClr val="000000"/>
                </a:solidFill>
              </a:rPr>
              <a:t> yang </a:t>
            </a:r>
            <a:r>
              <a:rPr lang="en-US" dirty="0" err="1" smtClean="0">
                <a:solidFill>
                  <a:srgbClr val="000000"/>
                </a:solidFill>
              </a:rPr>
              <a:t>berwenang</a:t>
            </a:r>
            <a:r>
              <a:rPr lang="en-US" dirty="0" smtClean="0">
                <a:solidFill>
                  <a:srgbClr val="000000"/>
                </a:solidFill>
              </a:rPr>
              <a:t> </a:t>
            </a:r>
            <a:r>
              <a:rPr lang="en-US" dirty="0" err="1" smtClean="0">
                <a:solidFill>
                  <a:srgbClr val="000000"/>
                </a:solidFill>
              </a:rPr>
              <a:t>memberikan</a:t>
            </a:r>
            <a:r>
              <a:rPr lang="en-US" dirty="0" smtClean="0">
                <a:solidFill>
                  <a:srgbClr val="000000"/>
                </a:solidFill>
              </a:rPr>
              <a:t> </a:t>
            </a:r>
            <a:r>
              <a:rPr lang="en-US" dirty="0" err="1" smtClean="0">
                <a:solidFill>
                  <a:srgbClr val="000000"/>
                </a:solidFill>
              </a:rPr>
              <a:t>penugasan</a:t>
            </a:r>
            <a:r>
              <a:rPr lang="en-US" dirty="0" smtClean="0">
                <a:solidFill>
                  <a:srgbClr val="000000"/>
                </a:solidFill>
              </a:rPr>
              <a:t> </a:t>
            </a:r>
            <a:r>
              <a:rPr lang="en-US" dirty="0" err="1" smtClean="0">
                <a:solidFill>
                  <a:srgbClr val="000000"/>
                </a:solidFill>
              </a:rPr>
              <a:t>menetapkan</a:t>
            </a:r>
            <a:r>
              <a:rPr lang="en-US" dirty="0" smtClean="0">
                <a:solidFill>
                  <a:srgbClr val="000000"/>
                </a:solidFill>
              </a:rPr>
              <a:t> </a:t>
            </a:r>
            <a:r>
              <a:rPr lang="en-US" dirty="0" err="1" smtClean="0">
                <a:solidFill>
                  <a:srgbClr val="000000"/>
                </a:solidFill>
              </a:rPr>
              <a:t>penugasan</a:t>
            </a:r>
            <a:r>
              <a:rPr lang="en-US" dirty="0" smtClean="0">
                <a:solidFill>
                  <a:srgbClr val="000000"/>
                </a:solidFill>
              </a:rPr>
              <a:t> </a:t>
            </a:r>
            <a:r>
              <a:rPr lang="en-US" dirty="0" err="1" smtClean="0">
                <a:solidFill>
                  <a:srgbClr val="000000"/>
                </a:solidFill>
              </a:rPr>
              <a:t>tersebut</a:t>
            </a:r>
            <a:r>
              <a:rPr lang="en-US" dirty="0" smtClean="0">
                <a:solidFill>
                  <a:srgbClr val="000000"/>
                </a:solidFill>
              </a:rPr>
              <a:t> </a:t>
            </a:r>
            <a:r>
              <a:rPr lang="en-US" dirty="0" err="1" smtClean="0">
                <a:solidFill>
                  <a:srgbClr val="000000"/>
                </a:solidFill>
              </a:rPr>
              <a:t>dalam</a:t>
            </a:r>
            <a:r>
              <a:rPr lang="en-US" dirty="0" smtClean="0">
                <a:solidFill>
                  <a:srgbClr val="000000"/>
                </a:solidFill>
              </a:rPr>
              <a:t> </a:t>
            </a:r>
            <a:r>
              <a:rPr lang="en-US" dirty="0" err="1" smtClean="0">
                <a:solidFill>
                  <a:srgbClr val="000000"/>
                </a:solidFill>
              </a:rPr>
              <a:t>suatu</a:t>
            </a:r>
            <a:r>
              <a:rPr lang="en-US" dirty="0" smtClean="0">
                <a:solidFill>
                  <a:srgbClr val="000000"/>
                </a:solidFill>
              </a:rPr>
              <a:t> </a:t>
            </a:r>
            <a:r>
              <a:rPr lang="en-US" dirty="0" err="1" smtClean="0">
                <a:solidFill>
                  <a:srgbClr val="000000"/>
                </a:solidFill>
              </a:rPr>
              <a:t>Surat</a:t>
            </a:r>
            <a:r>
              <a:rPr lang="en-US" dirty="0" smtClean="0">
                <a:solidFill>
                  <a:srgbClr val="000000"/>
                </a:solidFill>
              </a:rPr>
              <a:t> </a:t>
            </a:r>
            <a:r>
              <a:rPr lang="en-US" dirty="0" err="1">
                <a:solidFill>
                  <a:srgbClr val="000000"/>
                </a:solidFill>
              </a:rPr>
              <a:t>K</a:t>
            </a:r>
            <a:r>
              <a:rPr lang="en-US" dirty="0" err="1" smtClean="0">
                <a:solidFill>
                  <a:srgbClr val="000000"/>
                </a:solidFill>
              </a:rPr>
              <a:t>eputusan</a:t>
            </a:r>
            <a:r>
              <a:rPr lang="en-US" dirty="0" smtClean="0">
                <a:solidFill>
                  <a:srgbClr val="000000"/>
                </a:solidFill>
              </a:rPr>
              <a:t> </a:t>
            </a:r>
            <a:r>
              <a:rPr lang="en-US" dirty="0" err="1" smtClean="0">
                <a:solidFill>
                  <a:srgbClr val="000000"/>
                </a:solidFill>
              </a:rPr>
              <a:t>Menteri</a:t>
            </a:r>
            <a:r>
              <a:rPr lang="en-US" dirty="0" smtClean="0">
                <a:solidFill>
                  <a:srgbClr val="000000"/>
                </a:solidFill>
              </a:rPr>
              <a:t> </a:t>
            </a:r>
            <a:r>
              <a:rPr lang="en-US" dirty="0" err="1" smtClean="0">
                <a:solidFill>
                  <a:srgbClr val="000000"/>
                </a:solidFill>
              </a:rPr>
              <a:t>Pendidikan</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Kebudayaan</a:t>
            </a:r>
            <a:endParaRPr lang="en-US" dirty="0">
              <a:solidFill>
                <a:srgbClr val="000000"/>
              </a:solidFill>
            </a:endParaRPr>
          </a:p>
        </p:txBody>
      </p:sp>
      <p:sp>
        <p:nvSpPr>
          <p:cNvPr id="7" name="Rounded Rectangle 6"/>
          <p:cNvSpPr/>
          <p:nvPr/>
        </p:nvSpPr>
        <p:spPr>
          <a:xfrm>
            <a:off x="4273415" y="3023365"/>
            <a:ext cx="4636253" cy="3511966"/>
          </a:xfrm>
          <a:prstGeom prst="round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err="1" smtClean="0">
                <a:solidFill>
                  <a:srgbClr val="FFFFFF"/>
                </a:solidFill>
              </a:rPr>
              <a:t>Pejabat</a:t>
            </a:r>
            <a:r>
              <a:rPr lang="en-US" dirty="0" smtClean="0">
                <a:solidFill>
                  <a:srgbClr val="FFFFFF"/>
                </a:solidFill>
              </a:rPr>
              <a:t> yang </a:t>
            </a:r>
            <a:r>
              <a:rPr lang="en-US" dirty="0" err="1" smtClean="0">
                <a:solidFill>
                  <a:srgbClr val="FFFFFF"/>
                </a:solidFill>
              </a:rPr>
              <a:t>berwenang</a:t>
            </a:r>
            <a:r>
              <a:rPr lang="en-US" dirty="0" smtClean="0">
                <a:solidFill>
                  <a:srgbClr val="FFFFFF"/>
                </a:solidFill>
              </a:rPr>
              <a:t>:</a:t>
            </a:r>
          </a:p>
          <a:p>
            <a:pPr marL="442913" indent="-442913" algn="just">
              <a:buAutoNum type="arabicPeriod"/>
            </a:pPr>
            <a:r>
              <a:rPr lang="en-US" dirty="0" err="1" smtClean="0">
                <a:solidFill>
                  <a:srgbClr val="FFFFFF"/>
                </a:solidFill>
              </a:rPr>
              <a:t>Sekretaris</a:t>
            </a:r>
            <a:r>
              <a:rPr lang="en-US" dirty="0" smtClean="0">
                <a:solidFill>
                  <a:srgbClr val="FFFFFF"/>
                </a:solidFill>
              </a:rPr>
              <a:t> </a:t>
            </a:r>
            <a:r>
              <a:rPr lang="en-US" dirty="0" err="1" smtClean="0">
                <a:solidFill>
                  <a:srgbClr val="FFFFFF"/>
                </a:solidFill>
              </a:rPr>
              <a:t>Jenderal</a:t>
            </a:r>
            <a:r>
              <a:rPr lang="en-US" dirty="0" smtClean="0">
                <a:solidFill>
                  <a:srgbClr val="FFFFFF"/>
                </a:solidFill>
              </a:rPr>
              <a:t> </a:t>
            </a:r>
            <a:r>
              <a:rPr lang="en-US" dirty="0" err="1" smtClean="0">
                <a:solidFill>
                  <a:srgbClr val="FFFFFF"/>
                </a:solidFill>
              </a:rPr>
              <a:t>Kemdikbud</a:t>
            </a:r>
            <a:r>
              <a:rPr lang="en-US" dirty="0" smtClean="0">
                <a:solidFill>
                  <a:srgbClr val="FFFFFF"/>
                </a:solidFill>
              </a:rPr>
              <a:t> </a:t>
            </a:r>
            <a:r>
              <a:rPr lang="en-US" dirty="0" err="1" smtClean="0">
                <a:solidFill>
                  <a:srgbClr val="FFFFFF"/>
                </a:solidFill>
              </a:rPr>
              <a:t>untuk</a:t>
            </a:r>
            <a:r>
              <a:rPr lang="en-US" dirty="0" smtClean="0">
                <a:solidFill>
                  <a:srgbClr val="FFFFFF"/>
                </a:solidFill>
              </a:rPr>
              <a:t> </a:t>
            </a:r>
            <a:r>
              <a:rPr lang="en-US" dirty="0" err="1" smtClean="0">
                <a:solidFill>
                  <a:srgbClr val="FFFFFF"/>
                </a:solidFill>
              </a:rPr>
              <a:t>gol</a:t>
            </a:r>
            <a:r>
              <a:rPr lang="en-US" dirty="0" smtClean="0">
                <a:solidFill>
                  <a:srgbClr val="FFFFFF"/>
                </a:solidFill>
              </a:rPr>
              <a:t> </a:t>
            </a:r>
            <a:r>
              <a:rPr lang="en-US" dirty="0" err="1" smtClean="0">
                <a:solidFill>
                  <a:srgbClr val="FFFFFF"/>
                </a:solidFill>
              </a:rPr>
              <a:t>ruang</a:t>
            </a:r>
            <a:r>
              <a:rPr lang="en-US" dirty="0" smtClean="0">
                <a:solidFill>
                  <a:srgbClr val="FFFFFF"/>
                </a:solidFill>
              </a:rPr>
              <a:t> IV/e </a:t>
            </a:r>
            <a:r>
              <a:rPr lang="en-US" dirty="0" err="1" smtClean="0">
                <a:solidFill>
                  <a:srgbClr val="FFFFFF"/>
                </a:solidFill>
              </a:rPr>
              <a:t>ke</a:t>
            </a:r>
            <a:r>
              <a:rPr lang="en-US" dirty="0" smtClean="0">
                <a:solidFill>
                  <a:srgbClr val="FFFFFF"/>
                </a:solidFill>
              </a:rPr>
              <a:t> </a:t>
            </a:r>
            <a:r>
              <a:rPr lang="en-US" dirty="0" err="1" smtClean="0">
                <a:solidFill>
                  <a:srgbClr val="FFFFFF"/>
                </a:solidFill>
              </a:rPr>
              <a:t>bawah</a:t>
            </a:r>
            <a:endParaRPr lang="en-US" dirty="0" smtClean="0">
              <a:solidFill>
                <a:srgbClr val="FFFFFF"/>
              </a:solidFill>
            </a:endParaRPr>
          </a:p>
          <a:p>
            <a:pPr marL="442913" indent="-442913" algn="just">
              <a:buAutoNum type="arabicPeriod"/>
            </a:pPr>
            <a:endParaRPr lang="en-US" dirty="0" smtClean="0">
              <a:solidFill>
                <a:srgbClr val="FFFFFF"/>
              </a:solidFill>
            </a:endParaRPr>
          </a:p>
          <a:p>
            <a:pPr marL="442913" indent="-442913" algn="just">
              <a:buAutoNum type="arabicPeriod"/>
            </a:pPr>
            <a:r>
              <a:rPr lang="en-US" dirty="0" err="1" smtClean="0">
                <a:solidFill>
                  <a:srgbClr val="FFFFFF"/>
                </a:solidFill>
              </a:rPr>
              <a:t>Kepala</a:t>
            </a:r>
            <a:r>
              <a:rPr lang="en-US" dirty="0" smtClean="0">
                <a:solidFill>
                  <a:srgbClr val="FFFFFF"/>
                </a:solidFill>
              </a:rPr>
              <a:t> Biro </a:t>
            </a:r>
            <a:r>
              <a:rPr lang="en-US" dirty="0" err="1" smtClean="0">
                <a:solidFill>
                  <a:srgbClr val="FFFFFF"/>
                </a:solidFill>
              </a:rPr>
              <a:t>Kepegawaian</a:t>
            </a:r>
            <a:r>
              <a:rPr lang="en-US" dirty="0" smtClean="0">
                <a:solidFill>
                  <a:srgbClr val="FFFFFF"/>
                </a:solidFill>
              </a:rPr>
              <a:t>, </a:t>
            </a:r>
            <a:r>
              <a:rPr lang="en-US" dirty="0" err="1" smtClean="0">
                <a:solidFill>
                  <a:srgbClr val="FFFFFF"/>
                </a:solidFill>
              </a:rPr>
              <a:t>untuk</a:t>
            </a:r>
            <a:r>
              <a:rPr lang="en-US" dirty="0" smtClean="0">
                <a:solidFill>
                  <a:srgbClr val="FFFFFF"/>
                </a:solidFill>
              </a:rPr>
              <a:t> </a:t>
            </a:r>
            <a:r>
              <a:rPr lang="en-US" dirty="0" err="1" smtClean="0">
                <a:solidFill>
                  <a:srgbClr val="FFFFFF"/>
                </a:solidFill>
              </a:rPr>
              <a:t>gol</a:t>
            </a:r>
            <a:r>
              <a:rPr lang="en-US" dirty="0" smtClean="0">
                <a:solidFill>
                  <a:srgbClr val="FFFFFF"/>
                </a:solidFill>
              </a:rPr>
              <a:t> </a:t>
            </a:r>
            <a:r>
              <a:rPr lang="en-US" dirty="0" err="1" smtClean="0">
                <a:solidFill>
                  <a:srgbClr val="FFFFFF"/>
                </a:solidFill>
              </a:rPr>
              <a:t>ruang</a:t>
            </a:r>
            <a:r>
              <a:rPr lang="en-US" dirty="0" smtClean="0">
                <a:solidFill>
                  <a:srgbClr val="FFFFFF"/>
                </a:solidFill>
              </a:rPr>
              <a:t> IV/a </a:t>
            </a:r>
            <a:r>
              <a:rPr lang="en-US" dirty="0" err="1" smtClean="0">
                <a:solidFill>
                  <a:srgbClr val="FFFFFF"/>
                </a:solidFill>
              </a:rPr>
              <a:t>ke</a:t>
            </a:r>
            <a:r>
              <a:rPr lang="en-US" dirty="0" smtClean="0">
                <a:solidFill>
                  <a:srgbClr val="FFFFFF"/>
                </a:solidFill>
              </a:rPr>
              <a:t> </a:t>
            </a:r>
            <a:r>
              <a:rPr lang="en-US" dirty="0" err="1" smtClean="0">
                <a:solidFill>
                  <a:srgbClr val="FFFFFF"/>
                </a:solidFill>
              </a:rPr>
              <a:t>bawah</a:t>
            </a:r>
            <a:endParaRPr lang="en-US" dirty="0" smtClean="0">
              <a:solidFill>
                <a:srgbClr val="FFFFFF"/>
              </a:solidFill>
            </a:endParaRPr>
          </a:p>
          <a:p>
            <a:pPr marL="442913" indent="-442913" algn="just">
              <a:buAutoNum type="arabicPeriod"/>
            </a:pPr>
            <a:endParaRPr lang="en-US" dirty="0" smtClean="0">
              <a:solidFill>
                <a:srgbClr val="FFFFFF"/>
              </a:solidFill>
            </a:endParaRPr>
          </a:p>
          <a:p>
            <a:pPr marL="442913" indent="-442913" algn="just">
              <a:buAutoNum type="arabicPeriod"/>
            </a:pPr>
            <a:r>
              <a:rPr lang="en-US" dirty="0" err="1" smtClean="0">
                <a:solidFill>
                  <a:srgbClr val="FFFFFF"/>
                </a:solidFill>
              </a:rPr>
              <a:t>Kepala</a:t>
            </a:r>
            <a:r>
              <a:rPr lang="en-US" dirty="0" smtClean="0">
                <a:solidFill>
                  <a:srgbClr val="FFFFFF"/>
                </a:solidFill>
              </a:rPr>
              <a:t> </a:t>
            </a:r>
            <a:r>
              <a:rPr lang="en-US" dirty="0" err="1" smtClean="0">
                <a:solidFill>
                  <a:srgbClr val="FFFFFF"/>
                </a:solidFill>
              </a:rPr>
              <a:t>Bagian</a:t>
            </a:r>
            <a:r>
              <a:rPr lang="en-US" dirty="0" smtClean="0">
                <a:solidFill>
                  <a:srgbClr val="FFFFFF"/>
                </a:solidFill>
              </a:rPr>
              <a:t> </a:t>
            </a:r>
            <a:r>
              <a:rPr lang="en-US" dirty="0" err="1" smtClean="0">
                <a:solidFill>
                  <a:srgbClr val="FFFFFF"/>
                </a:solidFill>
              </a:rPr>
              <a:t>pada</a:t>
            </a:r>
            <a:r>
              <a:rPr lang="en-US" dirty="0" smtClean="0">
                <a:solidFill>
                  <a:srgbClr val="FFFFFF"/>
                </a:solidFill>
              </a:rPr>
              <a:t> </a:t>
            </a:r>
            <a:r>
              <a:rPr lang="en-US" dirty="0" err="1" smtClean="0">
                <a:solidFill>
                  <a:srgbClr val="FFFFFF"/>
                </a:solidFill>
              </a:rPr>
              <a:t>Ropeg</a:t>
            </a:r>
            <a:r>
              <a:rPr lang="en-US" dirty="0" smtClean="0">
                <a:solidFill>
                  <a:srgbClr val="FFFFFF"/>
                </a:solidFill>
              </a:rPr>
              <a:t> </a:t>
            </a:r>
            <a:r>
              <a:rPr lang="en-US" dirty="0" err="1" smtClean="0">
                <a:solidFill>
                  <a:srgbClr val="FFFFFF"/>
                </a:solidFill>
              </a:rPr>
              <a:t>untuk</a:t>
            </a:r>
            <a:r>
              <a:rPr lang="en-US" dirty="0" smtClean="0">
                <a:solidFill>
                  <a:srgbClr val="FFFFFF"/>
                </a:solidFill>
              </a:rPr>
              <a:t> </a:t>
            </a:r>
            <a:r>
              <a:rPr lang="en-US" dirty="0" err="1" smtClean="0">
                <a:solidFill>
                  <a:srgbClr val="FFFFFF"/>
                </a:solidFill>
              </a:rPr>
              <a:t>gol</a:t>
            </a:r>
            <a:r>
              <a:rPr lang="en-US" dirty="0" smtClean="0">
                <a:solidFill>
                  <a:srgbClr val="FFFFFF"/>
                </a:solidFill>
              </a:rPr>
              <a:t> </a:t>
            </a:r>
            <a:r>
              <a:rPr lang="en-US" dirty="0" err="1" smtClean="0">
                <a:solidFill>
                  <a:srgbClr val="FFFFFF"/>
                </a:solidFill>
              </a:rPr>
              <a:t>ruang</a:t>
            </a:r>
            <a:r>
              <a:rPr lang="en-US" dirty="0" smtClean="0">
                <a:solidFill>
                  <a:srgbClr val="FFFFFF"/>
                </a:solidFill>
              </a:rPr>
              <a:t> III/d </a:t>
            </a:r>
            <a:r>
              <a:rPr lang="en-US" dirty="0" err="1" smtClean="0">
                <a:solidFill>
                  <a:srgbClr val="FFFFFF"/>
                </a:solidFill>
              </a:rPr>
              <a:t>ke</a:t>
            </a:r>
            <a:r>
              <a:rPr lang="en-US" dirty="0" smtClean="0">
                <a:solidFill>
                  <a:srgbClr val="FFFFFF"/>
                </a:solidFill>
              </a:rPr>
              <a:t> </a:t>
            </a:r>
            <a:r>
              <a:rPr lang="en-US" dirty="0" err="1" smtClean="0">
                <a:solidFill>
                  <a:srgbClr val="FFFFFF"/>
                </a:solidFill>
              </a:rPr>
              <a:t>bawah</a:t>
            </a:r>
            <a:endParaRPr lang="en-US" dirty="0">
              <a:solidFill>
                <a:srgbClr val="FFFFFF"/>
              </a:solidFill>
            </a:endParaRPr>
          </a:p>
        </p:txBody>
      </p:sp>
      <p:sp>
        <p:nvSpPr>
          <p:cNvPr id="2" name="TextBox 1"/>
          <p:cNvSpPr txBox="1"/>
          <p:nvPr/>
        </p:nvSpPr>
        <p:spPr>
          <a:xfrm>
            <a:off x="927250" y="282181"/>
            <a:ext cx="7297059" cy="584776"/>
          </a:xfrm>
          <a:prstGeom prst="rect">
            <a:avLst/>
          </a:prstGeom>
          <a:noFill/>
        </p:spPr>
        <p:txBody>
          <a:bodyPr wrap="square" rtlCol="0">
            <a:spAutoFit/>
          </a:bodyPr>
          <a:lstStyle/>
          <a:p>
            <a:pPr algn="ctr"/>
            <a:r>
              <a:rPr lang="en-US" sz="3200" dirty="0" smtClean="0">
                <a:solidFill>
                  <a:srgbClr val="FFFFFF"/>
                </a:solidFill>
              </a:rPr>
              <a:t>TUGAS BELAJAR</a:t>
            </a:r>
            <a:endParaRPr lang="en-US" sz="3200" dirty="0">
              <a:solidFill>
                <a:srgbClr val="FFFFFF"/>
              </a:solidFill>
            </a:endParaRPr>
          </a:p>
        </p:txBody>
      </p:sp>
    </p:spTree>
    <p:extLst>
      <p:ext uri="{BB962C8B-B14F-4D97-AF65-F5344CB8AC3E}">
        <p14:creationId xmlns:p14="http://schemas.microsoft.com/office/powerpoint/2010/main" val="1281132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82207" y="373841"/>
            <a:ext cx="8647618" cy="461665"/>
          </a:xfrm>
          <a:prstGeom prst="rect">
            <a:avLst/>
          </a:prstGeom>
          <a:noFill/>
        </p:spPr>
        <p:txBody>
          <a:bodyPr wrap="square" rtlCol="0">
            <a:spAutoFit/>
          </a:bodyPr>
          <a:lstStyle/>
          <a:p>
            <a:r>
              <a:rPr lang="en-US" sz="2400" b="1" dirty="0" smtClean="0"/>
              <a:t>PEMBINAAN PNS PELAJAR</a:t>
            </a:r>
            <a:endParaRPr lang="en-US" sz="2400" b="1" dirty="0"/>
          </a:p>
        </p:txBody>
      </p:sp>
      <p:sp>
        <p:nvSpPr>
          <p:cNvPr id="5" name="TextBox 4"/>
          <p:cNvSpPr txBox="1"/>
          <p:nvPr/>
        </p:nvSpPr>
        <p:spPr>
          <a:xfrm>
            <a:off x="282207" y="1077375"/>
            <a:ext cx="8506515" cy="7663634"/>
          </a:xfrm>
          <a:prstGeom prst="rect">
            <a:avLst/>
          </a:prstGeom>
          <a:noFill/>
        </p:spPr>
        <p:txBody>
          <a:bodyPr wrap="square" rtlCol="0">
            <a:spAutoFit/>
          </a:bodyPr>
          <a:lstStyle/>
          <a:p>
            <a:pPr marL="342900" indent="-342900">
              <a:buAutoNum type="arabicPlain"/>
              <a:tabLst>
                <a:tab pos="442913" algn="l"/>
              </a:tabLst>
            </a:pPr>
            <a:r>
              <a:rPr lang="en-US" sz="2400" dirty="0" err="1" smtClean="0"/>
              <a:t>Penilaian</a:t>
            </a:r>
            <a:r>
              <a:rPr lang="en-US" sz="2400" dirty="0" smtClean="0"/>
              <a:t> </a:t>
            </a:r>
            <a:r>
              <a:rPr lang="en-US" sz="2400" dirty="0" err="1" smtClean="0"/>
              <a:t>Prestasi</a:t>
            </a:r>
            <a:r>
              <a:rPr lang="en-US" sz="2400" dirty="0" smtClean="0"/>
              <a:t> </a:t>
            </a:r>
            <a:r>
              <a:rPr lang="en-US" sz="2400" dirty="0" err="1" smtClean="0"/>
              <a:t>Kerja</a:t>
            </a:r>
            <a:r>
              <a:rPr lang="en-US" sz="2400" dirty="0" smtClean="0"/>
              <a:t> </a:t>
            </a:r>
            <a:r>
              <a:rPr lang="en-US" sz="2400" dirty="0" err="1" smtClean="0"/>
              <a:t>Pegawai</a:t>
            </a:r>
            <a:r>
              <a:rPr lang="en-US" sz="2400" dirty="0" smtClean="0"/>
              <a:t> </a:t>
            </a:r>
            <a:r>
              <a:rPr lang="en-US" sz="2400" dirty="0" err="1" smtClean="0"/>
              <a:t>Negeri</a:t>
            </a:r>
            <a:r>
              <a:rPr lang="en-US" sz="2400" dirty="0" smtClean="0"/>
              <a:t> </a:t>
            </a:r>
            <a:r>
              <a:rPr lang="en-US" sz="2400" dirty="0" err="1" smtClean="0"/>
              <a:t>Sipil</a:t>
            </a:r>
            <a:endParaRPr lang="en-US" sz="2400" dirty="0" smtClean="0"/>
          </a:p>
          <a:p>
            <a:pPr marL="342900" indent="-342900">
              <a:buAutoNum type="arabicPlain"/>
              <a:tabLst>
                <a:tab pos="442913" algn="l"/>
              </a:tabLst>
            </a:pPr>
            <a:endParaRPr lang="en-US" sz="2400" dirty="0"/>
          </a:p>
          <a:p>
            <a:pPr marL="887413" lvl="1" indent="-523875">
              <a:buFont typeface="Wingdings" charset="0"/>
              <a:buChar char="¢"/>
              <a:tabLst>
                <a:tab pos="887413" algn="l"/>
              </a:tabLst>
            </a:pPr>
            <a:r>
              <a:rPr lang="en-US" sz="2400" dirty="0" smtClean="0">
                <a:ea typeface="Wingdings"/>
                <a:cs typeface="Wingdings"/>
                <a:sym typeface="Wingdings"/>
              </a:rPr>
              <a:t>PNS </a:t>
            </a:r>
            <a:r>
              <a:rPr lang="en-US" sz="2400" dirty="0" err="1" smtClean="0">
                <a:ea typeface="Wingdings"/>
                <a:cs typeface="Wingdings"/>
                <a:sym typeface="Wingdings"/>
              </a:rPr>
              <a:t>Pelajar</a:t>
            </a:r>
            <a:r>
              <a:rPr lang="en-US" sz="2400" dirty="0" smtClean="0">
                <a:ea typeface="Wingdings"/>
                <a:cs typeface="Wingdings"/>
                <a:sym typeface="Wingdings"/>
              </a:rPr>
              <a:t> </a:t>
            </a:r>
            <a:r>
              <a:rPr lang="en-US" sz="2400" dirty="0" err="1" smtClean="0">
                <a:ea typeface="Wingdings"/>
                <a:cs typeface="Wingdings"/>
                <a:sym typeface="Wingdings"/>
              </a:rPr>
              <a:t>wajib</a:t>
            </a:r>
            <a:r>
              <a:rPr lang="en-US" sz="2400" dirty="0" smtClean="0">
                <a:ea typeface="Wingdings"/>
                <a:cs typeface="Wingdings"/>
                <a:sym typeface="Wingdings"/>
              </a:rPr>
              <a:t> </a:t>
            </a:r>
            <a:r>
              <a:rPr lang="en-US" sz="2400" dirty="0" err="1" smtClean="0">
                <a:ea typeface="Wingdings"/>
                <a:cs typeface="Wingdings"/>
                <a:sym typeface="Wingdings"/>
              </a:rPr>
              <a:t>mendapatkan</a:t>
            </a:r>
            <a:r>
              <a:rPr lang="en-US" sz="2400" dirty="0" smtClean="0">
                <a:ea typeface="Wingdings"/>
                <a:cs typeface="Wingdings"/>
                <a:sym typeface="Wingdings"/>
              </a:rPr>
              <a:t> </a:t>
            </a:r>
            <a:r>
              <a:rPr lang="en-US" sz="2400" dirty="0" err="1" smtClean="0">
                <a:ea typeface="Wingdings"/>
                <a:cs typeface="Wingdings"/>
                <a:sym typeface="Wingdings"/>
              </a:rPr>
              <a:t>penilaian</a:t>
            </a:r>
            <a:r>
              <a:rPr lang="en-US" sz="2400" dirty="0" smtClean="0">
                <a:ea typeface="Wingdings"/>
                <a:cs typeface="Wingdings"/>
                <a:sym typeface="Wingdings"/>
              </a:rPr>
              <a:t> </a:t>
            </a:r>
            <a:r>
              <a:rPr lang="en-US" sz="2400" dirty="0" err="1" smtClean="0">
                <a:ea typeface="Wingdings"/>
                <a:cs typeface="Wingdings"/>
                <a:sym typeface="Wingdings"/>
              </a:rPr>
              <a:t>prestasi</a:t>
            </a:r>
            <a:r>
              <a:rPr lang="en-US" sz="2400" dirty="0" smtClean="0">
                <a:ea typeface="Wingdings"/>
                <a:cs typeface="Wingdings"/>
                <a:sym typeface="Wingdings"/>
              </a:rPr>
              <a:t> </a:t>
            </a:r>
            <a:r>
              <a:rPr lang="en-US" sz="2400" dirty="0" err="1" smtClean="0">
                <a:ea typeface="Wingdings"/>
                <a:cs typeface="Wingdings"/>
                <a:sym typeface="Wingdings"/>
              </a:rPr>
              <a:t>kerja</a:t>
            </a:r>
            <a:r>
              <a:rPr lang="en-US" sz="2400" dirty="0" smtClean="0">
                <a:ea typeface="Wingdings"/>
                <a:cs typeface="Wingdings"/>
                <a:sym typeface="Wingdings"/>
              </a:rPr>
              <a:t> PNS </a:t>
            </a:r>
            <a:r>
              <a:rPr lang="en-US" sz="2400" dirty="0" err="1" smtClean="0">
                <a:ea typeface="Wingdings"/>
                <a:cs typeface="Wingdings"/>
                <a:sym typeface="Wingdings"/>
              </a:rPr>
              <a:t>setiap</a:t>
            </a:r>
            <a:r>
              <a:rPr lang="en-US" sz="2400" dirty="0" smtClean="0">
                <a:ea typeface="Wingdings"/>
                <a:cs typeface="Wingdings"/>
                <a:sym typeface="Wingdings"/>
              </a:rPr>
              <a:t> </a:t>
            </a:r>
            <a:r>
              <a:rPr lang="en-US" sz="2400" dirty="0" err="1" smtClean="0">
                <a:ea typeface="Wingdings"/>
                <a:cs typeface="Wingdings"/>
                <a:sym typeface="Wingdings"/>
              </a:rPr>
              <a:t>akhir</a:t>
            </a:r>
            <a:r>
              <a:rPr lang="en-US" sz="2400" dirty="0" smtClean="0">
                <a:ea typeface="Wingdings"/>
                <a:cs typeface="Wingdings"/>
                <a:sym typeface="Wingdings"/>
              </a:rPr>
              <a:t> </a:t>
            </a:r>
            <a:r>
              <a:rPr lang="en-US" sz="2400" dirty="0" err="1" smtClean="0">
                <a:ea typeface="Wingdings"/>
                <a:cs typeface="Wingdings"/>
                <a:sym typeface="Wingdings"/>
              </a:rPr>
              <a:t>tahun</a:t>
            </a:r>
            <a:r>
              <a:rPr lang="en-US" sz="2400" dirty="0" smtClean="0">
                <a:ea typeface="Wingdings"/>
                <a:cs typeface="Wingdings"/>
                <a:sym typeface="Wingdings"/>
              </a:rPr>
              <a:t>  (60% SKP + 40% PKP)</a:t>
            </a:r>
          </a:p>
          <a:p>
            <a:pPr marL="887413" lvl="1" indent="-523875">
              <a:buFont typeface="Wingdings" charset="0"/>
              <a:buChar char="¢"/>
              <a:tabLst>
                <a:tab pos="887413" algn="l"/>
              </a:tabLst>
            </a:pPr>
            <a:endParaRPr lang="en-US" sz="2400" dirty="0" smtClean="0">
              <a:ea typeface="Wingdings"/>
              <a:cs typeface="Wingdings"/>
              <a:sym typeface="Wingdings"/>
            </a:endParaRPr>
          </a:p>
          <a:p>
            <a:pPr marL="887413" lvl="1" indent="-523875">
              <a:buFont typeface="Wingdings" charset="0"/>
              <a:buChar char="¢"/>
              <a:tabLst>
                <a:tab pos="887413" algn="l"/>
              </a:tabLst>
            </a:pPr>
            <a:r>
              <a:rPr lang="en-US" sz="2400" dirty="0" err="1" smtClean="0">
                <a:ea typeface="Wingdings"/>
                <a:cs typeface="Wingdings"/>
                <a:sym typeface="Wingdings"/>
              </a:rPr>
              <a:t>Penilaian</a:t>
            </a:r>
            <a:r>
              <a:rPr lang="en-US" sz="2400" dirty="0" smtClean="0">
                <a:ea typeface="Wingdings"/>
                <a:cs typeface="Wingdings"/>
                <a:sym typeface="Wingdings"/>
              </a:rPr>
              <a:t> </a:t>
            </a:r>
            <a:r>
              <a:rPr lang="en-US" sz="2400" dirty="0" err="1" smtClean="0">
                <a:ea typeface="Wingdings"/>
                <a:cs typeface="Wingdings"/>
                <a:sym typeface="Wingdings"/>
              </a:rPr>
              <a:t>dilakukan</a:t>
            </a:r>
            <a:r>
              <a:rPr lang="en-US" sz="2400" dirty="0" smtClean="0">
                <a:ea typeface="Wingdings"/>
                <a:cs typeface="Wingdings"/>
                <a:sym typeface="Wingdings"/>
              </a:rPr>
              <a:t> </a:t>
            </a:r>
            <a:r>
              <a:rPr lang="en-US" sz="2400" dirty="0" err="1" smtClean="0">
                <a:ea typeface="Wingdings"/>
                <a:cs typeface="Wingdings"/>
                <a:sym typeface="Wingdings"/>
              </a:rPr>
              <a:t>oleh</a:t>
            </a:r>
            <a:r>
              <a:rPr lang="en-US" sz="2400" dirty="0" smtClean="0">
                <a:ea typeface="Wingdings"/>
                <a:cs typeface="Wingdings"/>
                <a:sym typeface="Wingdings"/>
              </a:rPr>
              <a:t> </a:t>
            </a:r>
            <a:r>
              <a:rPr lang="en-US" sz="2400" dirty="0" err="1" smtClean="0">
                <a:ea typeface="Wingdings"/>
                <a:cs typeface="Wingdings"/>
                <a:sym typeface="Wingdings"/>
              </a:rPr>
              <a:t>atasan</a:t>
            </a:r>
            <a:r>
              <a:rPr lang="en-US" sz="2400" dirty="0" smtClean="0">
                <a:ea typeface="Wingdings"/>
                <a:cs typeface="Wingdings"/>
                <a:sym typeface="Wingdings"/>
              </a:rPr>
              <a:t> </a:t>
            </a:r>
            <a:r>
              <a:rPr lang="en-US" sz="2400" dirty="0" err="1" smtClean="0">
                <a:ea typeface="Wingdings"/>
                <a:cs typeface="Wingdings"/>
                <a:sym typeface="Wingdings"/>
              </a:rPr>
              <a:t>langsung</a:t>
            </a:r>
            <a:r>
              <a:rPr lang="en-US" sz="2400" dirty="0" smtClean="0">
                <a:ea typeface="Wingdings"/>
                <a:cs typeface="Wingdings"/>
                <a:sym typeface="Wingdings"/>
              </a:rPr>
              <a:t> PNS </a:t>
            </a:r>
            <a:r>
              <a:rPr lang="en-US" sz="2400" dirty="0" err="1" smtClean="0">
                <a:ea typeface="Wingdings"/>
                <a:cs typeface="Wingdings"/>
                <a:sym typeface="Wingdings"/>
              </a:rPr>
              <a:t>pelajar</a:t>
            </a:r>
            <a:r>
              <a:rPr lang="en-US" sz="2400" dirty="0" smtClean="0">
                <a:ea typeface="Wingdings"/>
                <a:cs typeface="Wingdings"/>
                <a:sym typeface="Wingdings"/>
              </a:rPr>
              <a:t> yang </a:t>
            </a:r>
            <a:r>
              <a:rPr lang="en-US" sz="2400" dirty="0" err="1" smtClean="0">
                <a:ea typeface="Wingdings"/>
                <a:cs typeface="Wingdings"/>
                <a:sym typeface="Wingdings"/>
              </a:rPr>
              <a:t>bersangkutan</a:t>
            </a:r>
            <a:r>
              <a:rPr lang="en-US" sz="2400" dirty="0" smtClean="0">
                <a:ea typeface="Wingdings"/>
                <a:cs typeface="Wingdings"/>
                <a:sym typeface="Wingdings"/>
              </a:rPr>
              <a:t> </a:t>
            </a:r>
            <a:r>
              <a:rPr lang="en-US" sz="2400" dirty="0" err="1" smtClean="0">
                <a:ea typeface="Wingdings"/>
                <a:cs typeface="Wingdings"/>
                <a:sym typeface="Wingdings"/>
              </a:rPr>
              <a:t>pada</a:t>
            </a:r>
            <a:r>
              <a:rPr lang="en-US" sz="2400" dirty="0" smtClean="0">
                <a:ea typeface="Wingdings"/>
                <a:cs typeface="Wingdings"/>
                <a:sym typeface="Wingdings"/>
              </a:rPr>
              <a:t> unit </a:t>
            </a:r>
            <a:r>
              <a:rPr lang="en-US" sz="2400" dirty="0" err="1" smtClean="0">
                <a:ea typeface="Wingdings"/>
                <a:cs typeface="Wingdings"/>
                <a:sym typeface="Wingdings"/>
              </a:rPr>
              <a:t>kerjanya</a:t>
            </a:r>
            <a:endParaRPr lang="en-US" sz="2400" dirty="0" smtClean="0">
              <a:ea typeface="Wingdings"/>
              <a:cs typeface="Wingdings"/>
              <a:sym typeface="Wingdings"/>
            </a:endParaRPr>
          </a:p>
          <a:p>
            <a:pPr marL="887413" lvl="1" indent="-523875">
              <a:buFont typeface="Wingdings" charset="0"/>
              <a:buChar char="¢"/>
              <a:tabLst>
                <a:tab pos="887413" algn="l"/>
              </a:tabLst>
            </a:pPr>
            <a:endParaRPr lang="en-US" sz="2400" dirty="0">
              <a:ea typeface="Wingdings"/>
              <a:cs typeface="Wingdings"/>
              <a:sym typeface="Wingdings"/>
            </a:endParaRPr>
          </a:p>
          <a:p>
            <a:pPr marL="887413" lvl="1" indent="-523875">
              <a:buFont typeface="Wingdings" charset="0"/>
              <a:buChar char="¢"/>
              <a:tabLst>
                <a:tab pos="887413" algn="l"/>
              </a:tabLst>
            </a:pPr>
            <a:r>
              <a:rPr lang="en-US" sz="2400" dirty="0" err="1" smtClean="0">
                <a:ea typeface="Wingdings"/>
                <a:cs typeface="Wingdings"/>
                <a:sym typeface="Wingdings"/>
              </a:rPr>
              <a:t>Penilaian</a:t>
            </a:r>
            <a:r>
              <a:rPr lang="en-US" sz="2400" dirty="0" smtClean="0">
                <a:ea typeface="Wingdings"/>
                <a:cs typeface="Wingdings"/>
                <a:sym typeface="Wingdings"/>
              </a:rPr>
              <a:t> </a:t>
            </a:r>
            <a:r>
              <a:rPr lang="en-US" sz="2400" dirty="0" err="1" smtClean="0">
                <a:ea typeface="Wingdings"/>
                <a:cs typeface="Wingdings"/>
                <a:sym typeface="Wingdings"/>
              </a:rPr>
              <a:t>sasaran</a:t>
            </a:r>
            <a:r>
              <a:rPr lang="en-US" sz="2400" dirty="0" smtClean="0">
                <a:ea typeface="Wingdings"/>
                <a:cs typeface="Wingdings"/>
                <a:sym typeface="Wingdings"/>
              </a:rPr>
              <a:t> </a:t>
            </a:r>
            <a:r>
              <a:rPr lang="en-US" sz="2400" dirty="0" err="1" smtClean="0">
                <a:ea typeface="Wingdings"/>
                <a:cs typeface="Wingdings"/>
                <a:sym typeface="Wingdings"/>
              </a:rPr>
              <a:t>kerja</a:t>
            </a:r>
            <a:r>
              <a:rPr lang="en-US" sz="2400" dirty="0" smtClean="0">
                <a:ea typeface="Wingdings"/>
                <a:cs typeface="Wingdings"/>
                <a:sym typeface="Wingdings"/>
              </a:rPr>
              <a:t> </a:t>
            </a:r>
            <a:r>
              <a:rPr lang="en-US" sz="2400" dirty="0" err="1" smtClean="0">
                <a:ea typeface="Wingdings"/>
                <a:cs typeface="Wingdings"/>
                <a:sym typeface="Wingdings"/>
              </a:rPr>
              <a:t>pegawai</a:t>
            </a:r>
            <a:r>
              <a:rPr lang="en-US" sz="2400" dirty="0" smtClean="0">
                <a:ea typeface="Wingdings"/>
                <a:cs typeface="Wingdings"/>
                <a:sym typeface="Wingdings"/>
              </a:rPr>
              <a:t> (SKP) PNS </a:t>
            </a:r>
            <a:r>
              <a:rPr lang="en-US" sz="2400" dirty="0" err="1" smtClean="0">
                <a:ea typeface="Wingdings"/>
                <a:cs typeface="Wingdings"/>
                <a:sym typeface="Wingdings"/>
              </a:rPr>
              <a:t>Pelajar</a:t>
            </a:r>
            <a:r>
              <a:rPr lang="en-US" sz="2400" dirty="0" smtClean="0">
                <a:ea typeface="Wingdings"/>
                <a:cs typeface="Wingdings"/>
                <a:sym typeface="Wingdings"/>
              </a:rPr>
              <a:t> </a:t>
            </a:r>
            <a:r>
              <a:rPr lang="en-US" sz="2400" dirty="0" err="1" smtClean="0">
                <a:ea typeface="Wingdings"/>
                <a:cs typeface="Wingdings"/>
                <a:sym typeface="Wingdings"/>
              </a:rPr>
              <a:t>diambil</a:t>
            </a:r>
            <a:r>
              <a:rPr lang="en-US" sz="2400" dirty="0" smtClean="0">
                <a:ea typeface="Wingdings"/>
                <a:cs typeface="Wingdings"/>
                <a:sym typeface="Wingdings"/>
              </a:rPr>
              <a:t> </a:t>
            </a:r>
            <a:r>
              <a:rPr lang="en-US" sz="2400" dirty="0" err="1" smtClean="0">
                <a:ea typeface="Wingdings"/>
                <a:cs typeface="Wingdings"/>
                <a:sym typeface="Wingdings"/>
              </a:rPr>
              <a:t>dari</a:t>
            </a:r>
            <a:r>
              <a:rPr lang="en-US" sz="2400" dirty="0" smtClean="0">
                <a:ea typeface="Wingdings"/>
                <a:cs typeface="Wingdings"/>
                <a:sym typeface="Wingdings"/>
              </a:rPr>
              <a:t> total </a:t>
            </a:r>
            <a:r>
              <a:rPr lang="en-US" sz="2400" dirty="0" err="1" smtClean="0">
                <a:ea typeface="Wingdings"/>
                <a:cs typeface="Wingdings"/>
                <a:sym typeface="Wingdings"/>
              </a:rPr>
              <a:t>nilai</a:t>
            </a:r>
            <a:r>
              <a:rPr lang="en-US" sz="2400" dirty="0" smtClean="0">
                <a:ea typeface="Wingdings"/>
                <a:cs typeface="Wingdings"/>
                <a:sym typeface="Wingdings"/>
              </a:rPr>
              <a:t> </a:t>
            </a:r>
            <a:r>
              <a:rPr lang="en-US" sz="2400" dirty="0" err="1" smtClean="0">
                <a:ea typeface="Wingdings"/>
                <a:cs typeface="Wingdings"/>
                <a:sym typeface="Wingdings"/>
              </a:rPr>
              <a:t>akademik</a:t>
            </a:r>
            <a:r>
              <a:rPr lang="en-US" sz="2400" dirty="0" smtClean="0">
                <a:ea typeface="Wingdings"/>
                <a:cs typeface="Wingdings"/>
                <a:sym typeface="Wingdings"/>
              </a:rPr>
              <a:t> yang </a:t>
            </a:r>
            <a:r>
              <a:rPr lang="en-US" sz="2400" dirty="0" err="1" smtClean="0">
                <a:ea typeface="Wingdings"/>
                <a:cs typeface="Wingdings"/>
                <a:sym typeface="Wingdings"/>
              </a:rPr>
              <a:t>diperoleh</a:t>
            </a:r>
            <a:r>
              <a:rPr lang="en-US" sz="2400" dirty="0" smtClean="0">
                <a:ea typeface="Wingdings"/>
                <a:cs typeface="Wingdings"/>
                <a:sym typeface="Wingdings"/>
              </a:rPr>
              <a:t> </a:t>
            </a:r>
            <a:r>
              <a:rPr lang="en-US" sz="2400" dirty="0" err="1" smtClean="0">
                <a:ea typeface="Wingdings"/>
                <a:cs typeface="Wingdings"/>
                <a:sym typeface="Wingdings"/>
              </a:rPr>
              <a:t>dalam</a:t>
            </a:r>
            <a:r>
              <a:rPr lang="en-US" sz="2400" dirty="0" smtClean="0">
                <a:ea typeface="Wingdings"/>
                <a:cs typeface="Wingdings"/>
                <a:sym typeface="Wingdings"/>
              </a:rPr>
              <a:t> </a:t>
            </a:r>
            <a:r>
              <a:rPr lang="en-US" sz="2400" dirty="0" err="1" smtClean="0">
                <a:ea typeface="Wingdings"/>
                <a:cs typeface="Wingdings"/>
                <a:sym typeface="Wingdings"/>
              </a:rPr>
              <a:t>tahun</a:t>
            </a:r>
            <a:r>
              <a:rPr lang="en-US" sz="2400" dirty="0" smtClean="0">
                <a:ea typeface="Wingdings"/>
                <a:cs typeface="Wingdings"/>
                <a:sym typeface="Wingdings"/>
              </a:rPr>
              <a:t> yang </a:t>
            </a:r>
            <a:r>
              <a:rPr lang="en-US" sz="2400" dirty="0" err="1" smtClean="0">
                <a:ea typeface="Wingdings"/>
                <a:cs typeface="Wingdings"/>
                <a:sym typeface="Wingdings"/>
              </a:rPr>
              <a:t>berjalan</a:t>
            </a:r>
            <a:r>
              <a:rPr lang="en-US" sz="2400" dirty="0" smtClean="0">
                <a:ea typeface="Wingdings"/>
                <a:cs typeface="Wingdings"/>
                <a:sym typeface="Wingdings"/>
              </a:rPr>
              <a:t> </a:t>
            </a:r>
            <a:r>
              <a:rPr lang="en-US" sz="2400" dirty="0" err="1" smtClean="0">
                <a:ea typeface="Wingdings"/>
                <a:cs typeface="Wingdings"/>
                <a:sym typeface="Wingdings"/>
              </a:rPr>
              <a:t>dikalikan</a:t>
            </a:r>
            <a:r>
              <a:rPr lang="en-US" sz="2400" dirty="0" smtClean="0">
                <a:ea typeface="Wingdings"/>
                <a:cs typeface="Wingdings"/>
                <a:sym typeface="Wingdings"/>
              </a:rPr>
              <a:t> </a:t>
            </a:r>
            <a:r>
              <a:rPr lang="en-US" sz="2400" dirty="0" err="1" smtClean="0">
                <a:ea typeface="Wingdings"/>
                <a:cs typeface="Wingdings"/>
                <a:sym typeface="Wingdings"/>
              </a:rPr>
              <a:t>dengan</a:t>
            </a:r>
            <a:r>
              <a:rPr lang="en-US" sz="2400" dirty="0" smtClean="0">
                <a:ea typeface="Wingdings"/>
                <a:cs typeface="Wingdings"/>
                <a:sym typeface="Wingdings"/>
              </a:rPr>
              <a:t> 60% (</a:t>
            </a:r>
            <a:r>
              <a:rPr lang="en-US" sz="2400" dirty="0" err="1" smtClean="0">
                <a:ea typeface="Wingdings"/>
                <a:cs typeface="Wingdings"/>
                <a:sym typeface="Wingdings"/>
              </a:rPr>
              <a:t>enampuluh</a:t>
            </a:r>
            <a:r>
              <a:rPr lang="en-US" sz="2400" dirty="0" smtClean="0">
                <a:ea typeface="Wingdings"/>
                <a:cs typeface="Wingdings"/>
                <a:sym typeface="Wingdings"/>
              </a:rPr>
              <a:t> </a:t>
            </a:r>
            <a:r>
              <a:rPr lang="en-US" sz="2400" dirty="0" err="1" smtClean="0">
                <a:ea typeface="Wingdings"/>
                <a:cs typeface="Wingdings"/>
                <a:sym typeface="Wingdings"/>
              </a:rPr>
              <a:t>persen</a:t>
            </a:r>
            <a:r>
              <a:rPr lang="en-US" sz="2400" dirty="0" smtClean="0">
                <a:ea typeface="Wingdings"/>
                <a:cs typeface="Wingdings"/>
                <a:sym typeface="Wingdings"/>
              </a:rPr>
              <a:t>).</a:t>
            </a:r>
          </a:p>
          <a:p>
            <a:pPr marL="363538" lvl="1">
              <a:tabLst>
                <a:tab pos="887413" algn="l"/>
              </a:tabLst>
            </a:pPr>
            <a:r>
              <a:rPr lang="en-US" sz="2400" dirty="0" smtClean="0">
                <a:ea typeface="Wingdings"/>
                <a:cs typeface="Wingdings"/>
                <a:sym typeface="Wingdings"/>
              </a:rPr>
              <a:t> </a:t>
            </a:r>
          </a:p>
          <a:p>
            <a:pPr marL="1249363" lvl="2" indent="-428625" defTabSz="436563">
              <a:buFont typeface="Zapf Dingbats" charset="0"/>
              <a:buChar char="✚"/>
              <a:tabLst>
                <a:tab pos="1249363" algn="l"/>
              </a:tabLst>
            </a:pPr>
            <a:r>
              <a:rPr lang="en-US" sz="2400" dirty="0" smtClean="0">
                <a:ea typeface="Zapf Dingbats"/>
                <a:cs typeface="Zapf Dingbats"/>
                <a:sym typeface="Zapf Dingbats"/>
              </a:rPr>
              <a:t>PNS </a:t>
            </a:r>
            <a:r>
              <a:rPr lang="en-US" sz="2400" dirty="0" err="1" smtClean="0">
                <a:ea typeface="Zapf Dingbats"/>
                <a:cs typeface="Zapf Dingbats"/>
                <a:sym typeface="Zapf Dingbats"/>
              </a:rPr>
              <a:t>Pelajar</a:t>
            </a:r>
            <a:r>
              <a:rPr lang="en-US" sz="2400" dirty="0" smtClean="0">
                <a:ea typeface="Zapf Dingbats"/>
                <a:cs typeface="Zapf Dingbats"/>
                <a:sym typeface="Zapf Dingbats"/>
              </a:rPr>
              <a:t> </a:t>
            </a:r>
            <a:r>
              <a:rPr lang="en-US" sz="2400" dirty="0" err="1" smtClean="0">
                <a:ea typeface="Zapf Dingbats"/>
                <a:cs typeface="Zapf Dingbats"/>
                <a:sym typeface="Zapf Dingbats"/>
              </a:rPr>
              <a:t>wajib</a:t>
            </a:r>
            <a:r>
              <a:rPr lang="en-US" sz="2400" dirty="0" smtClean="0">
                <a:ea typeface="Zapf Dingbats"/>
                <a:cs typeface="Zapf Dingbats"/>
                <a:sym typeface="Zapf Dingbats"/>
              </a:rPr>
              <a:t> </a:t>
            </a:r>
            <a:r>
              <a:rPr lang="en-US" sz="2400" dirty="0" err="1" smtClean="0">
                <a:ea typeface="Zapf Dingbats"/>
                <a:cs typeface="Zapf Dingbats"/>
                <a:sym typeface="Zapf Dingbats"/>
              </a:rPr>
              <a:t>menyampaikan</a:t>
            </a:r>
            <a:r>
              <a:rPr lang="en-US" sz="2400" dirty="0" smtClean="0">
                <a:ea typeface="Zapf Dingbats"/>
                <a:cs typeface="Zapf Dingbats"/>
                <a:sym typeface="Zapf Dingbats"/>
              </a:rPr>
              <a:t> KRS </a:t>
            </a:r>
            <a:r>
              <a:rPr lang="en-US" sz="2400" dirty="0" err="1" smtClean="0">
                <a:ea typeface="Zapf Dingbats"/>
                <a:cs typeface="Zapf Dingbats"/>
                <a:sym typeface="Zapf Dingbats"/>
              </a:rPr>
              <a:t>dan</a:t>
            </a:r>
            <a:r>
              <a:rPr lang="en-US" sz="2400" dirty="0" smtClean="0">
                <a:ea typeface="Zapf Dingbats"/>
                <a:cs typeface="Zapf Dingbats"/>
                <a:sym typeface="Zapf Dingbats"/>
              </a:rPr>
              <a:t> KHS </a:t>
            </a:r>
          </a:p>
          <a:p>
            <a:pPr marL="1249363" lvl="2" indent="-428625" defTabSz="436563">
              <a:buFont typeface="Zapf Dingbats" charset="0"/>
              <a:buChar char="✚"/>
              <a:tabLst>
                <a:tab pos="1249363" algn="l"/>
              </a:tabLst>
            </a:pPr>
            <a:r>
              <a:rPr lang="en-US" sz="2400" dirty="0" err="1" smtClean="0">
                <a:ea typeface="Zapf Dingbats"/>
                <a:cs typeface="Zapf Dingbats"/>
                <a:sym typeface="Zapf Dingbats"/>
              </a:rPr>
              <a:t>Transkrip</a:t>
            </a:r>
            <a:r>
              <a:rPr lang="en-US" sz="2400" dirty="0" smtClean="0">
                <a:ea typeface="Zapf Dingbats"/>
                <a:cs typeface="Zapf Dingbats"/>
                <a:sym typeface="Zapf Dingbats"/>
              </a:rPr>
              <a:t> </a:t>
            </a:r>
            <a:r>
              <a:rPr lang="en-US" sz="2400" dirty="0" err="1" smtClean="0">
                <a:ea typeface="Zapf Dingbats"/>
                <a:cs typeface="Zapf Dingbats"/>
                <a:sym typeface="Zapf Dingbats"/>
              </a:rPr>
              <a:t>nilai</a:t>
            </a:r>
            <a:r>
              <a:rPr lang="en-US" sz="2400" dirty="0" smtClean="0">
                <a:ea typeface="Zapf Dingbats"/>
                <a:cs typeface="Zapf Dingbats"/>
                <a:sym typeface="Zapf Dingbats"/>
              </a:rPr>
              <a:t> </a:t>
            </a:r>
            <a:r>
              <a:rPr lang="en-US" sz="2400" dirty="0" err="1" smtClean="0">
                <a:ea typeface="Zapf Dingbats"/>
                <a:cs typeface="Zapf Dingbats"/>
                <a:sym typeface="Zapf Dingbats"/>
              </a:rPr>
              <a:t>akademik</a:t>
            </a:r>
            <a:endParaRPr lang="en-US" sz="2400" dirty="0" smtClean="0">
              <a:ea typeface="Zapf Dingbats"/>
              <a:cs typeface="Zapf Dingbats"/>
              <a:sym typeface="Zapf Dingbats"/>
            </a:endParaRPr>
          </a:p>
          <a:p>
            <a:pPr marL="1249363" lvl="2" indent="-428625" defTabSz="436563">
              <a:buFont typeface="Zapf Dingbats" charset="0"/>
              <a:buChar char="✚"/>
              <a:tabLst>
                <a:tab pos="1249363" algn="l"/>
              </a:tabLst>
            </a:pPr>
            <a:endParaRPr lang="en-US" sz="2400" dirty="0">
              <a:ea typeface="Zapf Dingbats"/>
              <a:cs typeface="Zapf Dingbats"/>
              <a:sym typeface="Zapf Dingbats"/>
            </a:endParaRPr>
          </a:p>
          <a:p>
            <a:pPr marL="363537" lvl="2" defTabSz="436563"/>
            <a:r>
              <a:rPr lang="en-US" sz="2400" dirty="0">
                <a:sym typeface="Wingdings"/>
              </a:rPr>
              <a:t>	</a:t>
            </a:r>
            <a:r>
              <a:rPr lang="en-US" sz="2400" dirty="0" smtClean="0">
                <a:sym typeface="Wingdings"/>
              </a:rPr>
              <a:t>	</a:t>
            </a:r>
            <a:endParaRPr lang="en-US" dirty="0" smtClean="0"/>
          </a:p>
          <a:p>
            <a:pPr>
              <a:tabLst>
                <a:tab pos="442913" algn="l"/>
              </a:tabLst>
            </a:pPr>
            <a:endParaRPr lang="en-US" dirty="0"/>
          </a:p>
          <a:p>
            <a:pPr>
              <a:tabLst>
                <a:tab pos="442913" algn="l"/>
              </a:tabLst>
            </a:pPr>
            <a:endParaRPr lang="en-US" dirty="0" smtClean="0"/>
          </a:p>
          <a:p>
            <a:pPr>
              <a:tabLst>
                <a:tab pos="442913" algn="l"/>
              </a:tabLst>
            </a:pPr>
            <a:endParaRPr lang="en-US" dirty="0"/>
          </a:p>
          <a:p>
            <a:pPr>
              <a:tabLst>
                <a:tab pos="442913" algn="l"/>
              </a:tabLst>
            </a:pPr>
            <a:endParaRPr lang="en-US" dirty="0" smtClean="0"/>
          </a:p>
          <a:p>
            <a:pPr>
              <a:tabLst>
                <a:tab pos="442913" algn="l"/>
              </a:tabLst>
            </a:pPr>
            <a:endParaRPr lang="en-US" dirty="0"/>
          </a:p>
          <a:p>
            <a:pPr>
              <a:tabLst>
                <a:tab pos="442913" algn="l"/>
              </a:tabLst>
            </a:pPr>
            <a:r>
              <a:rPr lang="en-US" dirty="0" smtClean="0"/>
              <a:t>. </a:t>
            </a:r>
            <a:endParaRPr lang="en-US" dirty="0"/>
          </a:p>
        </p:txBody>
      </p:sp>
    </p:spTree>
    <p:extLst>
      <p:ext uri="{BB962C8B-B14F-4D97-AF65-F5344CB8AC3E}">
        <p14:creationId xmlns:p14="http://schemas.microsoft.com/office/powerpoint/2010/main" val="684617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p:cNvSpPr txBox="1"/>
          <p:nvPr/>
        </p:nvSpPr>
        <p:spPr>
          <a:xfrm>
            <a:off x="282207" y="734727"/>
            <a:ext cx="8506515" cy="6463308"/>
          </a:xfrm>
          <a:prstGeom prst="rect">
            <a:avLst/>
          </a:prstGeom>
          <a:noFill/>
        </p:spPr>
        <p:txBody>
          <a:bodyPr wrap="square" rtlCol="0">
            <a:spAutoFit/>
          </a:bodyPr>
          <a:lstStyle/>
          <a:p>
            <a:pPr marL="820738" lvl="2" defTabSz="436563">
              <a:tabLst>
                <a:tab pos="1249363" algn="l"/>
              </a:tabLst>
            </a:pPr>
            <a:endParaRPr lang="en-US" sz="2400" dirty="0">
              <a:ea typeface="Zapf Dingbats"/>
              <a:cs typeface="Zapf Dingbats"/>
              <a:sym typeface="Zapf Dingbats"/>
            </a:endParaRPr>
          </a:p>
          <a:p>
            <a:pPr marL="806450" lvl="2" indent="-442913" defTabSz="436563">
              <a:buFont typeface="Wingdings" charset="0"/>
              <a:buChar char="¢"/>
            </a:pPr>
            <a:r>
              <a:rPr lang="en-US" sz="2400" dirty="0" err="1" smtClean="0">
                <a:sym typeface="Wingdings"/>
              </a:rPr>
              <a:t>Penilaian</a:t>
            </a:r>
            <a:r>
              <a:rPr lang="en-US" sz="2400" dirty="0" smtClean="0">
                <a:sym typeface="Wingdings"/>
              </a:rPr>
              <a:t> </a:t>
            </a:r>
            <a:r>
              <a:rPr lang="en-US" sz="2400" dirty="0" err="1" smtClean="0">
                <a:sym typeface="Wingdings"/>
              </a:rPr>
              <a:t>Perilaku</a:t>
            </a:r>
            <a:r>
              <a:rPr lang="en-US" sz="2400" dirty="0" smtClean="0">
                <a:sym typeface="Wingdings"/>
              </a:rPr>
              <a:t> </a:t>
            </a:r>
            <a:r>
              <a:rPr lang="en-US" sz="2400" dirty="0" err="1" smtClean="0">
                <a:sym typeface="Wingdings"/>
              </a:rPr>
              <a:t>Kerja</a:t>
            </a:r>
            <a:r>
              <a:rPr lang="en-US" sz="2400" dirty="0" smtClean="0">
                <a:sym typeface="Wingdings"/>
              </a:rPr>
              <a:t> (PKP) </a:t>
            </a:r>
            <a:r>
              <a:rPr lang="en-US" sz="2400" dirty="0" err="1" smtClean="0">
                <a:sym typeface="Wingdings"/>
              </a:rPr>
              <a:t>dengan</a:t>
            </a:r>
            <a:r>
              <a:rPr lang="en-US" sz="2400" dirty="0" smtClean="0">
                <a:sym typeface="Wingdings"/>
              </a:rPr>
              <a:t> </a:t>
            </a:r>
            <a:r>
              <a:rPr lang="en-US" sz="2400" dirty="0" err="1" smtClean="0">
                <a:sym typeface="Wingdings"/>
              </a:rPr>
              <a:t>bobot</a:t>
            </a:r>
            <a:r>
              <a:rPr lang="en-US" sz="2400" dirty="0" smtClean="0">
                <a:sym typeface="Wingdings"/>
              </a:rPr>
              <a:t> </a:t>
            </a:r>
            <a:r>
              <a:rPr lang="en-US" sz="2400" dirty="0" err="1" smtClean="0">
                <a:sym typeface="Wingdings"/>
              </a:rPr>
              <a:t>nilai</a:t>
            </a:r>
            <a:r>
              <a:rPr lang="en-US" sz="2400" dirty="0" smtClean="0">
                <a:sym typeface="Wingdings"/>
              </a:rPr>
              <a:t> </a:t>
            </a:r>
            <a:r>
              <a:rPr lang="en-US" sz="2400" dirty="0" err="1" smtClean="0">
                <a:sym typeface="Wingdings"/>
              </a:rPr>
              <a:t>sebesar</a:t>
            </a:r>
            <a:r>
              <a:rPr lang="en-US" sz="2400" dirty="0" smtClean="0">
                <a:sym typeface="Wingdings"/>
              </a:rPr>
              <a:t> 40% </a:t>
            </a:r>
            <a:r>
              <a:rPr lang="en-US" sz="2400" dirty="0" err="1" smtClean="0">
                <a:sym typeface="Wingdings"/>
              </a:rPr>
              <a:t>dilakukan</a:t>
            </a:r>
            <a:r>
              <a:rPr lang="en-US" sz="2400" dirty="0" smtClean="0">
                <a:sym typeface="Wingdings"/>
              </a:rPr>
              <a:t> </a:t>
            </a:r>
            <a:r>
              <a:rPr lang="en-US" sz="2400" dirty="0" err="1" smtClean="0">
                <a:sym typeface="Wingdings"/>
              </a:rPr>
              <a:t>oleh</a:t>
            </a:r>
            <a:r>
              <a:rPr lang="en-US" sz="2400" dirty="0" smtClean="0">
                <a:sym typeface="Wingdings"/>
              </a:rPr>
              <a:t> </a:t>
            </a:r>
            <a:r>
              <a:rPr lang="en-US" sz="2400" dirty="0" err="1" smtClean="0">
                <a:sym typeface="Wingdings"/>
              </a:rPr>
              <a:t>atasan</a:t>
            </a:r>
            <a:r>
              <a:rPr lang="en-US" sz="2400" dirty="0" smtClean="0">
                <a:sym typeface="Wingdings"/>
              </a:rPr>
              <a:t> </a:t>
            </a:r>
            <a:r>
              <a:rPr lang="en-US" sz="2400" dirty="0" err="1" smtClean="0">
                <a:sym typeface="Wingdings"/>
              </a:rPr>
              <a:t>langsung</a:t>
            </a:r>
            <a:r>
              <a:rPr lang="en-US" sz="2400" dirty="0" smtClean="0">
                <a:sym typeface="Wingdings"/>
              </a:rPr>
              <a:t> </a:t>
            </a:r>
            <a:r>
              <a:rPr lang="en-US" sz="2400" dirty="0" err="1" smtClean="0">
                <a:sym typeface="Wingdings"/>
              </a:rPr>
              <a:t>berdasarkan</a:t>
            </a:r>
            <a:r>
              <a:rPr lang="en-US" sz="2400" dirty="0" smtClean="0">
                <a:sym typeface="Wingdings"/>
              </a:rPr>
              <a:t> </a:t>
            </a:r>
            <a:r>
              <a:rPr lang="en-US" sz="2400" dirty="0" err="1" smtClean="0">
                <a:sym typeface="Wingdings"/>
              </a:rPr>
              <a:t>laporan</a:t>
            </a:r>
            <a:r>
              <a:rPr lang="en-US" sz="2400" dirty="0" smtClean="0">
                <a:sym typeface="Wingdings"/>
              </a:rPr>
              <a:t> </a:t>
            </a:r>
            <a:r>
              <a:rPr lang="en-US" sz="2400" dirty="0" err="1" smtClean="0">
                <a:sym typeface="Wingdings"/>
              </a:rPr>
              <a:t>hasil</a:t>
            </a:r>
            <a:r>
              <a:rPr lang="en-US" sz="2400" dirty="0" smtClean="0">
                <a:sym typeface="Wingdings"/>
              </a:rPr>
              <a:t> </a:t>
            </a:r>
            <a:r>
              <a:rPr lang="en-US" sz="2400" dirty="0" err="1" smtClean="0">
                <a:sym typeface="Wingdings"/>
              </a:rPr>
              <a:t>penilaian</a:t>
            </a:r>
            <a:r>
              <a:rPr lang="en-US" sz="2400" dirty="0" smtClean="0">
                <a:sym typeface="Wingdings"/>
              </a:rPr>
              <a:t> yang </a:t>
            </a:r>
            <a:r>
              <a:rPr lang="en-US" sz="2400" dirty="0" err="1" smtClean="0">
                <a:sym typeface="Wingdings"/>
              </a:rPr>
              <a:t>diperoleh</a:t>
            </a:r>
            <a:r>
              <a:rPr lang="en-US" sz="2400" dirty="0" smtClean="0">
                <a:sym typeface="Wingdings"/>
              </a:rPr>
              <a:t> </a:t>
            </a:r>
            <a:r>
              <a:rPr lang="en-US" sz="2400" dirty="0" err="1" smtClean="0">
                <a:sym typeface="Wingdings"/>
              </a:rPr>
              <a:t>dari</a:t>
            </a:r>
            <a:r>
              <a:rPr lang="en-US" sz="2400" dirty="0" smtClean="0">
                <a:sym typeface="Wingdings"/>
              </a:rPr>
              <a:t>:</a:t>
            </a:r>
          </a:p>
          <a:p>
            <a:pPr marL="806450" lvl="2" indent="-442913" defTabSz="436563">
              <a:buFont typeface="Wingdings" charset="0"/>
              <a:buChar char="¢"/>
            </a:pPr>
            <a:endParaRPr lang="en-US" sz="2400" dirty="0" smtClean="0">
              <a:sym typeface="Wingdings"/>
            </a:endParaRPr>
          </a:p>
          <a:p>
            <a:pPr marL="1350963" lvl="3" indent="-531813" defTabSz="436563">
              <a:buFont typeface="Wingdings" charset="0"/>
              <a:buChar char="u"/>
              <a:tabLst>
                <a:tab pos="1350963" algn="l"/>
              </a:tabLst>
            </a:pPr>
            <a:r>
              <a:rPr lang="en-US" sz="2400" dirty="0" err="1" smtClean="0">
                <a:ea typeface="Wingdings"/>
                <a:cs typeface="Wingdings"/>
                <a:sym typeface="Wingdings"/>
              </a:rPr>
              <a:t>Pimpinan</a:t>
            </a:r>
            <a:r>
              <a:rPr lang="en-US" sz="2400" dirty="0" smtClean="0">
                <a:ea typeface="Wingdings"/>
                <a:cs typeface="Wingdings"/>
                <a:sym typeface="Wingdings"/>
              </a:rPr>
              <a:t> </a:t>
            </a:r>
            <a:r>
              <a:rPr lang="en-US" sz="2400" dirty="0" err="1" smtClean="0">
                <a:ea typeface="Wingdings"/>
                <a:cs typeface="Wingdings"/>
                <a:sym typeface="Wingdings"/>
              </a:rPr>
              <a:t>perguruan</a:t>
            </a:r>
            <a:r>
              <a:rPr lang="en-US" sz="2400" dirty="0" smtClean="0">
                <a:ea typeface="Wingdings"/>
                <a:cs typeface="Wingdings"/>
                <a:sym typeface="Wingdings"/>
              </a:rPr>
              <a:t> </a:t>
            </a:r>
            <a:r>
              <a:rPr lang="en-US" sz="2400" dirty="0" err="1" smtClean="0">
                <a:ea typeface="Wingdings"/>
                <a:cs typeface="Wingdings"/>
                <a:sym typeface="Wingdings"/>
              </a:rPr>
              <a:t>tinggi</a:t>
            </a:r>
            <a:r>
              <a:rPr lang="en-US" sz="2400" dirty="0" smtClean="0">
                <a:ea typeface="Wingdings"/>
                <a:cs typeface="Wingdings"/>
                <a:sym typeface="Wingdings"/>
              </a:rPr>
              <a:t> </a:t>
            </a:r>
            <a:r>
              <a:rPr lang="en-US" sz="2400" dirty="0" err="1" smtClean="0">
                <a:ea typeface="Wingdings"/>
                <a:cs typeface="Wingdings"/>
                <a:sym typeface="Wingdings"/>
              </a:rPr>
              <a:t>penyelenggara</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r>
              <a:rPr lang="en-US" sz="2400" dirty="0" smtClean="0">
                <a:ea typeface="Wingdings"/>
                <a:cs typeface="Wingdings"/>
                <a:sym typeface="Wingdings"/>
              </a:rPr>
              <a:t> </a:t>
            </a:r>
            <a:r>
              <a:rPr lang="en-US" sz="2400" dirty="0" err="1" smtClean="0">
                <a:ea typeface="Wingdings"/>
                <a:cs typeface="Wingdings"/>
                <a:sym typeface="Wingdings"/>
              </a:rPr>
              <a:t>bagi</a:t>
            </a:r>
            <a:r>
              <a:rPr lang="en-US" sz="2400" dirty="0" smtClean="0">
                <a:ea typeface="Wingdings"/>
                <a:cs typeface="Wingdings"/>
                <a:sym typeface="Wingdings"/>
              </a:rPr>
              <a:t> PNS </a:t>
            </a:r>
            <a:r>
              <a:rPr lang="en-US" sz="2400" dirty="0" err="1" smtClean="0">
                <a:ea typeface="Wingdings"/>
                <a:cs typeface="Wingdings"/>
                <a:sym typeface="Wingdings"/>
              </a:rPr>
              <a:t>Pelajar</a:t>
            </a:r>
            <a:r>
              <a:rPr lang="en-US" sz="2400" dirty="0" smtClean="0">
                <a:ea typeface="Wingdings"/>
                <a:cs typeface="Wingdings"/>
                <a:sym typeface="Wingdings"/>
              </a:rPr>
              <a:t> yang </a:t>
            </a:r>
            <a:r>
              <a:rPr lang="en-US" sz="2400" dirty="0" err="1" smtClean="0">
                <a:ea typeface="Wingdings"/>
                <a:cs typeface="Wingdings"/>
                <a:sym typeface="Wingdings"/>
              </a:rPr>
              <a:t>melaksanakan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r>
              <a:rPr lang="en-US" sz="2400" dirty="0" smtClean="0">
                <a:ea typeface="Wingdings"/>
                <a:cs typeface="Wingdings"/>
                <a:sym typeface="Wingdings"/>
              </a:rPr>
              <a:t> di </a:t>
            </a:r>
            <a:r>
              <a:rPr lang="en-US" sz="2400" dirty="0" err="1" smtClean="0">
                <a:ea typeface="Wingdings"/>
                <a:cs typeface="Wingdings"/>
                <a:sym typeface="Wingdings"/>
              </a:rPr>
              <a:t>dalam</a:t>
            </a:r>
            <a:r>
              <a:rPr lang="en-US" sz="2400" dirty="0" smtClean="0">
                <a:ea typeface="Wingdings"/>
                <a:cs typeface="Wingdings"/>
                <a:sym typeface="Wingdings"/>
              </a:rPr>
              <a:t> </a:t>
            </a:r>
            <a:r>
              <a:rPr lang="en-US" sz="2400" dirty="0" err="1" smtClean="0">
                <a:ea typeface="Wingdings"/>
                <a:cs typeface="Wingdings"/>
                <a:sym typeface="Wingdings"/>
              </a:rPr>
              <a:t>negeri</a:t>
            </a:r>
            <a:endParaRPr lang="en-US" sz="2400" dirty="0" smtClean="0">
              <a:ea typeface="Wingdings"/>
              <a:cs typeface="Wingdings"/>
              <a:sym typeface="Wingdings"/>
            </a:endParaRPr>
          </a:p>
          <a:p>
            <a:pPr marL="1350963" lvl="3" indent="-531813" defTabSz="436563">
              <a:buFont typeface="Wingdings" charset="0"/>
              <a:buChar char="u"/>
              <a:tabLst>
                <a:tab pos="1350963" algn="l"/>
              </a:tabLst>
            </a:pPr>
            <a:endParaRPr lang="en-US" sz="2400" dirty="0" smtClean="0">
              <a:ea typeface="Wingdings"/>
              <a:cs typeface="Wingdings"/>
              <a:sym typeface="Wingdings"/>
            </a:endParaRPr>
          </a:p>
          <a:p>
            <a:pPr marL="1350963" lvl="3" indent="-531813" defTabSz="436563">
              <a:buFont typeface="Wingdings" charset="0"/>
              <a:buChar char="u"/>
              <a:tabLst>
                <a:tab pos="1350963" algn="l"/>
              </a:tabLst>
            </a:pPr>
            <a:r>
              <a:rPr lang="en-US" sz="2400" dirty="0" err="1" smtClean="0">
                <a:ea typeface="Wingdings"/>
                <a:cs typeface="Wingdings"/>
                <a:sym typeface="Wingdings"/>
              </a:rPr>
              <a:t>Perwakilan</a:t>
            </a:r>
            <a:r>
              <a:rPr lang="en-US" sz="2400" dirty="0" smtClean="0">
                <a:ea typeface="Wingdings"/>
                <a:cs typeface="Wingdings"/>
                <a:sym typeface="Wingdings"/>
              </a:rPr>
              <a:t> </a:t>
            </a:r>
            <a:r>
              <a:rPr lang="en-US" sz="2400" dirty="0" err="1" smtClean="0">
                <a:ea typeface="Wingdings"/>
                <a:cs typeface="Wingdings"/>
                <a:sym typeface="Wingdings"/>
              </a:rPr>
              <a:t>Republik</a:t>
            </a:r>
            <a:r>
              <a:rPr lang="en-US" sz="2400" dirty="0" smtClean="0">
                <a:ea typeface="Wingdings"/>
                <a:cs typeface="Wingdings"/>
                <a:sym typeface="Wingdings"/>
              </a:rPr>
              <a:t> Indonesia di </a:t>
            </a:r>
            <a:r>
              <a:rPr lang="en-US" sz="2400" dirty="0" err="1" smtClean="0">
                <a:ea typeface="Wingdings"/>
                <a:cs typeface="Wingdings"/>
                <a:sym typeface="Wingdings"/>
              </a:rPr>
              <a:t>negara</a:t>
            </a:r>
            <a:r>
              <a:rPr lang="en-US" sz="2400" dirty="0" smtClean="0">
                <a:ea typeface="Wingdings"/>
                <a:cs typeface="Wingdings"/>
                <a:sym typeface="Wingdings"/>
              </a:rPr>
              <a:t> </a:t>
            </a:r>
            <a:r>
              <a:rPr lang="en-US" sz="2400" dirty="0" err="1" smtClean="0">
                <a:ea typeface="Wingdings"/>
                <a:cs typeface="Wingdings"/>
                <a:sym typeface="Wingdings"/>
              </a:rPr>
              <a:t>tempat</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r>
              <a:rPr lang="en-US" sz="2400" dirty="0" smtClean="0">
                <a:ea typeface="Wingdings"/>
                <a:cs typeface="Wingdings"/>
                <a:sym typeface="Wingdings"/>
              </a:rPr>
              <a:t> di </a:t>
            </a:r>
            <a:r>
              <a:rPr lang="en-US" sz="2400" dirty="0" err="1" smtClean="0">
                <a:ea typeface="Wingdings"/>
                <a:cs typeface="Wingdings"/>
                <a:sym typeface="Wingdings"/>
              </a:rPr>
              <a:t>luar</a:t>
            </a:r>
            <a:r>
              <a:rPr lang="en-US" sz="2400" dirty="0" smtClean="0">
                <a:ea typeface="Wingdings"/>
                <a:cs typeface="Wingdings"/>
                <a:sym typeface="Wingdings"/>
              </a:rPr>
              <a:t> </a:t>
            </a:r>
            <a:r>
              <a:rPr lang="en-US" sz="2400" dirty="0" err="1" smtClean="0">
                <a:ea typeface="Wingdings"/>
                <a:cs typeface="Wingdings"/>
                <a:sym typeface="Wingdings"/>
              </a:rPr>
              <a:t>negeri</a:t>
            </a:r>
            <a:r>
              <a:rPr lang="en-US" sz="2400" dirty="0" smtClean="0">
                <a:ea typeface="Wingdings"/>
                <a:cs typeface="Wingdings"/>
                <a:sym typeface="Wingdings"/>
              </a:rPr>
              <a:t>  </a:t>
            </a:r>
            <a:r>
              <a:rPr lang="en-US" sz="2400" dirty="0" err="1" smtClean="0">
                <a:ea typeface="Wingdings"/>
                <a:cs typeface="Wingdings"/>
                <a:sym typeface="Wingdings"/>
              </a:rPr>
              <a:t>dilaksanakan</a:t>
            </a:r>
            <a:r>
              <a:rPr lang="en-US" sz="2400" dirty="0" smtClean="0">
                <a:ea typeface="Wingdings"/>
                <a:cs typeface="Wingdings"/>
                <a:sym typeface="Wingdings"/>
              </a:rPr>
              <a:t> </a:t>
            </a:r>
            <a:r>
              <a:rPr lang="en-US" sz="2400" dirty="0" err="1" smtClean="0">
                <a:ea typeface="Wingdings"/>
                <a:cs typeface="Wingdings"/>
                <a:sym typeface="Wingdings"/>
              </a:rPr>
              <a:t>bagi</a:t>
            </a:r>
            <a:r>
              <a:rPr lang="en-US" sz="2400" dirty="0" smtClean="0">
                <a:ea typeface="Wingdings"/>
                <a:cs typeface="Wingdings"/>
                <a:sym typeface="Wingdings"/>
              </a:rPr>
              <a:t> PNS yang </a:t>
            </a:r>
            <a:r>
              <a:rPr lang="en-US" sz="2400" dirty="0" err="1" smtClean="0">
                <a:ea typeface="Wingdings"/>
                <a:cs typeface="Wingdings"/>
                <a:sym typeface="Wingdings"/>
              </a:rPr>
              <a:t>melaksanakan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r>
              <a:rPr lang="en-US" sz="2400" dirty="0" smtClean="0">
                <a:ea typeface="Wingdings"/>
                <a:cs typeface="Wingdings"/>
                <a:sym typeface="Wingdings"/>
              </a:rPr>
              <a:t> di </a:t>
            </a:r>
            <a:r>
              <a:rPr lang="en-US" sz="2400" dirty="0" err="1" smtClean="0">
                <a:ea typeface="Wingdings"/>
                <a:cs typeface="Wingdings"/>
                <a:sym typeface="Wingdings"/>
              </a:rPr>
              <a:t>luar</a:t>
            </a:r>
            <a:r>
              <a:rPr lang="en-US" sz="2400" dirty="0" smtClean="0">
                <a:ea typeface="Wingdings"/>
                <a:cs typeface="Wingdings"/>
                <a:sym typeface="Wingdings"/>
              </a:rPr>
              <a:t> </a:t>
            </a:r>
            <a:r>
              <a:rPr lang="en-US" sz="2400" dirty="0" err="1" smtClean="0">
                <a:ea typeface="Wingdings"/>
                <a:cs typeface="Wingdings"/>
                <a:sym typeface="Wingdings"/>
              </a:rPr>
              <a:t>negeri</a:t>
            </a:r>
            <a:endParaRPr lang="en-US" sz="2400" dirty="0" smtClean="0">
              <a:sym typeface="Wingdings"/>
            </a:endParaRPr>
          </a:p>
          <a:p>
            <a:pPr marL="363537" lvl="2" defTabSz="369888"/>
            <a:r>
              <a:rPr lang="en-US" sz="2400" dirty="0">
                <a:sym typeface="Wingdings"/>
              </a:rPr>
              <a:t>	</a:t>
            </a:r>
            <a:r>
              <a:rPr lang="en-US" sz="2400" dirty="0" smtClean="0">
                <a:sym typeface="Wingdings"/>
              </a:rPr>
              <a:t>	</a:t>
            </a:r>
            <a:endParaRPr lang="en-US" dirty="0" smtClean="0"/>
          </a:p>
          <a:p>
            <a:pPr>
              <a:tabLst>
                <a:tab pos="442913" algn="l"/>
              </a:tabLst>
            </a:pPr>
            <a:endParaRPr lang="en-US" dirty="0"/>
          </a:p>
          <a:p>
            <a:pPr>
              <a:tabLst>
                <a:tab pos="442913" algn="l"/>
              </a:tabLst>
            </a:pPr>
            <a:endParaRPr lang="en-US" dirty="0" smtClean="0"/>
          </a:p>
          <a:p>
            <a:pPr>
              <a:tabLst>
                <a:tab pos="442913" algn="l"/>
              </a:tabLst>
            </a:pPr>
            <a:endParaRPr lang="en-US" dirty="0"/>
          </a:p>
          <a:p>
            <a:pPr>
              <a:tabLst>
                <a:tab pos="442913" algn="l"/>
              </a:tabLst>
            </a:pPr>
            <a:endParaRPr lang="en-US" dirty="0" smtClean="0"/>
          </a:p>
          <a:p>
            <a:pPr>
              <a:tabLst>
                <a:tab pos="442913" algn="l"/>
              </a:tabLst>
            </a:pPr>
            <a:endParaRPr lang="en-US" dirty="0"/>
          </a:p>
          <a:p>
            <a:pPr>
              <a:tabLst>
                <a:tab pos="442913" algn="l"/>
              </a:tabLst>
            </a:pPr>
            <a:r>
              <a:rPr lang="en-US" dirty="0" smtClean="0"/>
              <a:t>. </a:t>
            </a:r>
            <a:endParaRPr lang="en-US" dirty="0"/>
          </a:p>
        </p:txBody>
      </p:sp>
    </p:spTree>
    <p:extLst>
      <p:ext uri="{BB962C8B-B14F-4D97-AF65-F5344CB8AC3E}">
        <p14:creationId xmlns:p14="http://schemas.microsoft.com/office/powerpoint/2010/main" val="1965820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fade">
                                      <p:cBhvr>
                                        <p:cTn id="2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285750"/>
            <a:ext cx="8572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363538" indent="-363538" eaLnBrk="1" hangingPunct="1"/>
            <a:r>
              <a:rPr lang="id-ID" sz="1800" b="1" dirty="0" smtClean="0">
                <a:solidFill>
                  <a:srgbClr val="FFFFFF"/>
                </a:solidFill>
              </a:rPr>
              <a:t>2</a:t>
            </a:r>
            <a:r>
              <a:rPr lang="id-ID" sz="2000" b="1" dirty="0" smtClean="0">
                <a:solidFill>
                  <a:srgbClr val="FFFFFF"/>
                </a:solidFill>
              </a:rPr>
              <a:t>.	Penetapan Status Jabatan Selama Mengikuti Tugas Belajar</a:t>
            </a:r>
            <a:endParaRPr lang="id-ID" sz="2000" b="1" dirty="0">
              <a:solidFill>
                <a:srgbClr val="FFFFFF"/>
              </a:solidFill>
            </a:endParaRPr>
          </a:p>
        </p:txBody>
      </p:sp>
      <p:sp>
        <p:nvSpPr>
          <p:cNvPr id="5" name="Rectangle 4"/>
          <p:cNvSpPr/>
          <p:nvPr/>
        </p:nvSpPr>
        <p:spPr>
          <a:xfrm>
            <a:off x="500063" y="2286000"/>
            <a:ext cx="4000500" cy="4000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TextBox 5"/>
          <p:cNvSpPr txBox="1"/>
          <p:nvPr/>
        </p:nvSpPr>
        <p:spPr>
          <a:xfrm>
            <a:off x="500063" y="2357438"/>
            <a:ext cx="3857625" cy="3416320"/>
          </a:xfrm>
          <a:prstGeom prst="rect">
            <a:avLst/>
          </a:prstGeom>
          <a:noFill/>
        </p:spPr>
        <p:txBody>
          <a:bodyPr>
            <a:spAutoFit/>
          </a:bodyPr>
          <a:lstStyle/>
          <a:p>
            <a:pPr fontAlgn="auto">
              <a:spcBef>
                <a:spcPts val="0"/>
              </a:spcBef>
              <a:spcAft>
                <a:spcPts val="0"/>
              </a:spcAft>
              <a:defRPr/>
            </a:pPr>
            <a:r>
              <a:rPr lang="id-ID" dirty="0">
                <a:latin typeface="+mn-lt"/>
                <a:ea typeface="+mn-ea"/>
                <a:cs typeface="+mn-cs"/>
              </a:rPr>
              <a:t>PNS yang menduduki jabatan struktural kalau melaksanakan  tugas belajar</a:t>
            </a:r>
            <a:r>
              <a:rPr lang="id-ID" dirty="0" smtClean="0">
                <a:latin typeface="+mn-lt"/>
                <a:ea typeface="+mn-ea"/>
                <a:cs typeface="+mn-cs"/>
              </a:rPr>
              <a:t>:</a:t>
            </a:r>
          </a:p>
          <a:p>
            <a:pPr fontAlgn="auto">
              <a:spcBef>
                <a:spcPts val="0"/>
              </a:spcBef>
              <a:spcAft>
                <a:spcPts val="0"/>
              </a:spcAft>
              <a:defRPr/>
            </a:pPr>
            <a:endParaRPr lang="id-ID" dirty="0">
              <a:latin typeface="+mn-lt"/>
              <a:ea typeface="+mn-ea"/>
              <a:cs typeface="+mn-cs"/>
            </a:endParaRPr>
          </a:p>
          <a:p>
            <a:pPr marL="354013" indent="-354013" fontAlgn="auto">
              <a:spcBef>
                <a:spcPts val="0"/>
              </a:spcBef>
              <a:spcAft>
                <a:spcPts val="0"/>
              </a:spcAft>
              <a:buFontTx/>
              <a:buAutoNum type="arabicPeriod"/>
              <a:defRPr/>
            </a:pPr>
            <a:r>
              <a:rPr lang="id-ID" dirty="0">
                <a:latin typeface="+mn-lt"/>
                <a:ea typeface="+mn-ea"/>
                <a:cs typeface="+mn-cs"/>
              </a:rPr>
              <a:t>Diberhentikan dari jabatan strukturalnya terhitung mulai tanggal pelaksanaan tugas </a:t>
            </a:r>
            <a:r>
              <a:rPr lang="id-ID" dirty="0" smtClean="0">
                <a:latin typeface="+mn-lt"/>
                <a:ea typeface="+mn-ea"/>
                <a:cs typeface="+mn-cs"/>
              </a:rPr>
              <a:t>belajar</a:t>
            </a:r>
          </a:p>
          <a:p>
            <a:pPr marL="354013" indent="-354013" fontAlgn="auto">
              <a:spcBef>
                <a:spcPts val="0"/>
              </a:spcBef>
              <a:spcAft>
                <a:spcPts val="0"/>
              </a:spcAft>
              <a:buFontTx/>
              <a:buAutoNum type="arabicPeriod"/>
              <a:defRPr/>
            </a:pPr>
            <a:endParaRPr lang="id-ID" dirty="0">
              <a:latin typeface="+mn-lt"/>
              <a:ea typeface="+mn-ea"/>
              <a:cs typeface="+mn-cs"/>
            </a:endParaRPr>
          </a:p>
          <a:p>
            <a:pPr marL="354013" indent="-354013" fontAlgn="auto">
              <a:spcBef>
                <a:spcPts val="0"/>
              </a:spcBef>
              <a:spcAft>
                <a:spcPts val="0"/>
              </a:spcAft>
              <a:buFontTx/>
              <a:buAutoNum type="arabicPeriod"/>
              <a:defRPr/>
            </a:pPr>
            <a:r>
              <a:rPr lang="id-ID" dirty="0">
                <a:latin typeface="+mn-lt"/>
                <a:ea typeface="+mn-ea"/>
                <a:cs typeface="+mn-cs"/>
              </a:rPr>
              <a:t>Tunjangan jabatan </a:t>
            </a:r>
            <a:r>
              <a:rPr lang="id-ID" dirty="0" smtClean="0">
                <a:latin typeface="+mn-lt"/>
                <a:ea typeface="+mn-ea"/>
                <a:cs typeface="+mn-cs"/>
              </a:rPr>
              <a:t>struktural </a:t>
            </a:r>
            <a:r>
              <a:rPr lang="id-ID" dirty="0">
                <a:latin typeface="+mn-lt"/>
                <a:ea typeface="+mn-ea"/>
                <a:cs typeface="+mn-cs"/>
              </a:rPr>
              <a:t>dihentikan pembayarannya mulai bulan berikutnya dari bulan diberhentikan sebagai pejabat struktural</a:t>
            </a:r>
          </a:p>
        </p:txBody>
      </p:sp>
      <p:sp>
        <p:nvSpPr>
          <p:cNvPr id="7" name="Rectangle 6"/>
          <p:cNvSpPr/>
          <p:nvPr/>
        </p:nvSpPr>
        <p:spPr>
          <a:xfrm>
            <a:off x="4714875" y="2286000"/>
            <a:ext cx="4143375" cy="3929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TextBox 7"/>
          <p:cNvSpPr txBox="1"/>
          <p:nvPr/>
        </p:nvSpPr>
        <p:spPr>
          <a:xfrm>
            <a:off x="4857750" y="2357438"/>
            <a:ext cx="4000500" cy="3416320"/>
          </a:xfrm>
          <a:prstGeom prst="rect">
            <a:avLst/>
          </a:prstGeom>
          <a:noFill/>
        </p:spPr>
        <p:txBody>
          <a:bodyPr>
            <a:spAutoFit/>
          </a:bodyPr>
          <a:lstStyle/>
          <a:p>
            <a:pPr fontAlgn="auto">
              <a:spcBef>
                <a:spcPts val="0"/>
              </a:spcBef>
              <a:spcAft>
                <a:spcPts val="0"/>
              </a:spcAft>
              <a:defRPr/>
            </a:pPr>
            <a:r>
              <a:rPr lang="id-ID" dirty="0">
                <a:latin typeface="+mn-lt"/>
                <a:ea typeface="+mn-ea"/>
                <a:cs typeface="+mn-cs"/>
              </a:rPr>
              <a:t>PNS yang menduduki jabatan tugas tambahan sebagai pemimpin PT  kalau melaksanakan tugas belajar </a:t>
            </a:r>
            <a:r>
              <a:rPr lang="id-ID" dirty="0" smtClean="0">
                <a:latin typeface="+mn-lt"/>
                <a:ea typeface="+mn-ea"/>
                <a:cs typeface="+mn-cs"/>
              </a:rPr>
              <a:t>:</a:t>
            </a:r>
          </a:p>
          <a:p>
            <a:pPr fontAlgn="auto">
              <a:spcBef>
                <a:spcPts val="0"/>
              </a:spcBef>
              <a:spcAft>
                <a:spcPts val="0"/>
              </a:spcAft>
              <a:defRPr/>
            </a:pPr>
            <a:endParaRPr lang="id-ID" dirty="0">
              <a:latin typeface="+mn-lt"/>
              <a:ea typeface="+mn-ea"/>
              <a:cs typeface="+mn-cs"/>
            </a:endParaRPr>
          </a:p>
          <a:p>
            <a:pPr marL="342900" indent="-342900" fontAlgn="auto">
              <a:spcBef>
                <a:spcPts val="0"/>
              </a:spcBef>
              <a:spcAft>
                <a:spcPts val="0"/>
              </a:spcAft>
              <a:buFontTx/>
              <a:buAutoNum type="arabicPeriod"/>
              <a:tabLst>
                <a:tab pos="265113" algn="l"/>
              </a:tabLst>
              <a:defRPr/>
            </a:pPr>
            <a:r>
              <a:rPr lang="id-ID" dirty="0">
                <a:latin typeface="+mn-lt"/>
                <a:ea typeface="+mn-ea"/>
                <a:cs typeface="+mn-cs"/>
              </a:rPr>
              <a:t>Diberhentikan dari jabatan tugas tambahan sebagai pemimpin </a:t>
            </a:r>
            <a:r>
              <a:rPr lang="id-ID" dirty="0" smtClean="0">
                <a:latin typeface="+mn-lt"/>
                <a:ea typeface="+mn-ea"/>
                <a:cs typeface="+mn-cs"/>
              </a:rPr>
              <a:t>PT</a:t>
            </a:r>
          </a:p>
          <a:p>
            <a:pPr marL="342900" indent="-342900" fontAlgn="auto">
              <a:spcBef>
                <a:spcPts val="0"/>
              </a:spcBef>
              <a:spcAft>
                <a:spcPts val="0"/>
              </a:spcAft>
              <a:buFontTx/>
              <a:buAutoNum type="arabicPeriod"/>
              <a:tabLst>
                <a:tab pos="265113" algn="l"/>
              </a:tabLst>
              <a:defRPr/>
            </a:pPr>
            <a:endParaRPr lang="id-ID" dirty="0">
              <a:latin typeface="+mn-lt"/>
              <a:ea typeface="+mn-ea"/>
              <a:cs typeface="+mn-cs"/>
            </a:endParaRPr>
          </a:p>
          <a:p>
            <a:pPr marL="342900" indent="-342900" fontAlgn="auto">
              <a:spcBef>
                <a:spcPts val="0"/>
              </a:spcBef>
              <a:spcAft>
                <a:spcPts val="0"/>
              </a:spcAft>
              <a:buFontTx/>
              <a:buAutoNum type="arabicPeriod"/>
              <a:tabLst>
                <a:tab pos="265113" algn="l"/>
              </a:tabLst>
              <a:defRPr/>
            </a:pPr>
            <a:r>
              <a:rPr lang="id-ID" dirty="0">
                <a:latin typeface="+mn-lt"/>
                <a:ea typeface="+mn-ea"/>
                <a:cs typeface="+mn-cs"/>
              </a:rPr>
              <a:t>Tunjangan jabatan tugas tambahan dihentikan pembayarannya mulai bulan berikutnya dari bulan diberhentikan dari jabatan pemimpin PT</a:t>
            </a:r>
          </a:p>
        </p:txBody>
      </p:sp>
      <p:sp>
        <p:nvSpPr>
          <p:cNvPr id="9" name="Rectangle 8"/>
          <p:cNvSpPr/>
          <p:nvPr/>
        </p:nvSpPr>
        <p:spPr>
          <a:xfrm>
            <a:off x="428625" y="1071563"/>
            <a:ext cx="8429625"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500063" y="1214438"/>
            <a:ext cx="8286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b="1"/>
              <a:t>TUGAS BELAJAR  HARUS DILAKSANAKAN DENGAN MEMANFAATKAN WAKTU BELAJAR SEMAKSIMAL  MUNGKIN  TANPA TERGANGGU DENGAN KESIBUKAN TUGAS SEHARI-HARI SEBAGAI PNS </a:t>
            </a:r>
          </a:p>
        </p:txBody>
      </p:sp>
    </p:spTree>
    <p:extLst>
      <p:ext uri="{BB962C8B-B14F-4D97-AF65-F5344CB8AC3E}">
        <p14:creationId xmlns:p14="http://schemas.microsoft.com/office/powerpoint/2010/main" val="651260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285750" y="500063"/>
            <a:ext cx="8715375" cy="164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5" name="TextBox 4"/>
          <p:cNvSpPr txBox="1"/>
          <p:nvPr/>
        </p:nvSpPr>
        <p:spPr>
          <a:xfrm>
            <a:off x="357188" y="571500"/>
            <a:ext cx="8501062" cy="1477963"/>
          </a:xfrm>
          <a:prstGeom prst="rect">
            <a:avLst/>
          </a:prstGeom>
          <a:noFill/>
        </p:spPr>
        <p:txBody>
          <a:bodyPr>
            <a:spAutoFit/>
          </a:bodyPr>
          <a:lstStyle/>
          <a:p>
            <a:pPr algn="just" fontAlgn="auto">
              <a:spcBef>
                <a:spcPts val="0"/>
              </a:spcBef>
              <a:spcAft>
                <a:spcPts val="0"/>
              </a:spcAft>
              <a:defRPr/>
            </a:pPr>
            <a:r>
              <a:rPr lang="id-ID" dirty="0">
                <a:latin typeface="+mn-lt"/>
                <a:ea typeface="+mn-ea"/>
                <a:cs typeface="+mn-cs"/>
              </a:rPr>
              <a:t>PNS yang menduduki jabatan fungsional tertentu :</a:t>
            </a:r>
          </a:p>
          <a:p>
            <a:pPr marL="354013" indent="-354013" algn="just" fontAlgn="auto">
              <a:spcBef>
                <a:spcPts val="0"/>
              </a:spcBef>
              <a:spcAft>
                <a:spcPts val="0"/>
              </a:spcAft>
              <a:buFontTx/>
              <a:buAutoNum type="arabicPeriod"/>
              <a:defRPr/>
            </a:pPr>
            <a:r>
              <a:rPr lang="id-ID" dirty="0">
                <a:latin typeface="+mn-lt"/>
                <a:ea typeface="+mn-ea"/>
                <a:cs typeface="+mn-cs"/>
              </a:rPr>
              <a:t>Diberhentikan sementara dari tugas-tugas jabatan fungsional tertentu yang didudukinya</a:t>
            </a:r>
          </a:p>
          <a:p>
            <a:pPr marL="354013" indent="-354013" algn="just" fontAlgn="auto">
              <a:spcBef>
                <a:spcPts val="0"/>
              </a:spcBef>
              <a:spcAft>
                <a:spcPts val="0"/>
              </a:spcAft>
              <a:buFontTx/>
              <a:buAutoNum type="arabicPeriod"/>
              <a:defRPr/>
            </a:pPr>
            <a:r>
              <a:rPr lang="id-ID" dirty="0">
                <a:latin typeface="+mn-lt"/>
                <a:ea typeface="+mn-ea"/>
                <a:cs typeface="+mn-cs"/>
              </a:rPr>
              <a:t>Dihentikan pembayaran tunjangan jabatan fungsional tertentu yang diterimanya terhitung mulai bulan ke-tujuh dari bulan pelaksanaan tugas belajar</a:t>
            </a:r>
          </a:p>
        </p:txBody>
      </p:sp>
      <p:sp>
        <p:nvSpPr>
          <p:cNvPr id="6" name="Rectangle 5"/>
          <p:cNvSpPr/>
          <p:nvPr/>
        </p:nvSpPr>
        <p:spPr>
          <a:xfrm>
            <a:off x="285750" y="2357438"/>
            <a:ext cx="8715375" cy="1928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p:nvPr/>
        </p:nvSpPr>
        <p:spPr>
          <a:xfrm>
            <a:off x="357188" y="2428875"/>
            <a:ext cx="8572500" cy="1754188"/>
          </a:xfrm>
          <a:prstGeom prst="rect">
            <a:avLst/>
          </a:prstGeom>
          <a:noFill/>
        </p:spPr>
        <p:txBody>
          <a:bodyPr>
            <a:spAutoFit/>
          </a:bodyPr>
          <a:lstStyle/>
          <a:p>
            <a:pPr algn="just" fontAlgn="auto">
              <a:spcBef>
                <a:spcPts val="0"/>
              </a:spcBef>
              <a:spcAft>
                <a:spcPts val="0"/>
              </a:spcAft>
              <a:defRPr/>
            </a:pPr>
            <a:r>
              <a:rPr lang="id-ID" dirty="0">
                <a:latin typeface="+mn-lt"/>
                <a:ea typeface="+mn-ea"/>
                <a:cs typeface="+mn-cs"/>
              </a:rPr>
              <a:t>Khusus bagi dosen yang melaksanakan tugas belajar:</a:t>
            </a:r>
          </a:p>
          <a:p>
            <a:pPr marL="354013" indent="-354013" algn="just" fontAlgn="auto">
              <a:spcBef>
                <a:spcPts val="0"/>
              </a:spcBef>
              <a:spcAft>
                <a:spcPts val="0"/>
              </a:spcAft>
              <a:buFontTx/>
              <a:buAutoNum type="arabicPeriod"/>
              <a:defRPr/>
            </a:pPr>
            <a:r>
              <a:rPr lang="id-ID" dirty="0">
                <a:latin typeface="+mn-lt"/>
                <a:ea typeface="+mn-ea"/>
                <a:cs typeface="+mn-cs"/>
              </a:rPr>
              <a:t>Di samping penghentian pembayaran tunjangan jabatan fungsional dosen dan tunjangan tugas tambahan bagi yang menduduki jabatan pimpinan PT, juga dihentikan pembayaran tunjangan profesi dan/atau tunjangan kehormatan sebagai profesor</a:t>
            </a:r>
          </a:p>
          <a:p>
            <a:pPr marL="354013" indent="-354013" algn="just" fontAlgn="auto">
              <a:spcBef>
                <a:spcPts val="0"/>
              </a:spcBef>
              <a:spcAft>
                <a:spcPts val="0"/>
              </a:spcAft>
              <a:buFontTx/>
              <a:buAutoNum type="arabicPeriod"/>
              <a:defRPr/>
            </a:pPr>
            <a:r>
              <a:rPr lang="id-ID" dirty="0">
                <a:latin typeface="+mn-lt"/>
                <a:ea typeface="+mn-ea"/>
                <a:cs typeface="+mn-cs"/>
              </a:rPr>
              <a:t>Tunjangan profesi dan/atau kehormatan dihentikan pembayarannya terhitung mulai bulan berikutnya dari bulan mulai dilaksanakannya tugas belajar.</a:t>
            </a:r>
          </a:p>
        </p:txBody>
      </p:sp>
      <p:sp>
        <p:nvSpPr>
          <p:cNvPr id="8" name="Rectangle 7"/>
          <p:cNvSpPr/>
          <p:nvPr/>
        </p:nvSpPr>
        <p:spPr>
          <a:xfrm>
            <a:off x="285750" y="4500563"/>
            <a:ext cx="8715375" cy="2143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9" name="TextBox 8"/>
          <p:cNvSpPr txBox="1">
            <a:spLocks noChangeArrowheads="1"/>
          </p:cNvSpPr>
          <p:nvPr/>
        </p:nvSpPr>
        <p:spPr bwMode="auto">
          <a:xfrm>
            <a:off x="357188" y="4572000"/>
            <a:ext cx="85725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a:t>Tunjangan jabatan fungsional </a:t>
            </a:r>
            <a:r>
              <a:rPr lang="id-ID" sz="1800"/>
              <a:t>:</a:t>
            </a:r>
          </a:p>
          <a:p>
            <a:pPr eaLnBrk="1" hangingPunct="1"/>
            <a:r>
              <a:rPr lang="id-ID" sz="1800"/>
              <a:t>Bagi yang menduduki jabatan fungsional tertentu, dibayarkan kembali setelah  selesai melaksanakan tugas belajar berdasarkan SK Pengaktifan Kembali</a:t>
            </a:r>
          </a:p>
          <a:p>
            <a:pPr eaLnBrk="1" hangingPunct="1"/>
            <a:endParaRPr lang="id-ID" sz="1800"/>
          </a:p>
          <a:p>
            <a:pPr eaLnBrk="1" hangingPunct="1"/>
            <a:r>
              <a:rPr lang="id-ID" sz="1800" b="1"/>
              <a:t>Tunjangan Profesi dan/atau Kehormatan bagi Profesor:</a:t>
            </a:r>
          </a:p>
          <a:p>
            <a:pPr eaLnBrk="1" hangingPunct="1"/>
            <a:r>
              <a:rPr lang="id-ID" sz="1800"/>
              <a:t>Dibayarkan kembali  berdasarkan SK Pengaktifan Kembali  ke dalam tugas-tugas jabatan akademik</a:t>
            </a:r>
          </a:p>
        </p:txBody>
      </p:sp>
    </p:spTree>
    <p:extLst>
      <p:ext uri="{BB962C8B-B14F-4D97-AF65-F5344CB8AC3E}">
        <p14:creationId xmlns:p14="http://schemas.microsoft.com/office/powerpoint/2010/main" val="2655848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285750" y="285750"/>
            <a:ext cx="8643938"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5" name="TextBox 4"/>
          <p:cNvSpPr txBox="1">
            <a:spLocks noChangeArrowheads="1"/>
          </p:cNvSpPr>
          <p:nvPr/>
        </p:nvSpPr>
        <p:spPr bwMode="auto">
          <a:xfrm>
            <a:off x="357188" y="357188"/>
            <a:ext cx="8501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b="1"/>
              <a:t>Implikasi Pembebasan Sementara Dari Tugas-Tugas Jabatan Fungsional/Akademik</a:t>
            </a:r>
          </a:p>
        </p:txBody>
      </p:sp>
      <p:sp>
        <p:nvSpPr>
          <p:cNvPr id="6" name="Rectangle 5"/>
          <p:cNvSpPr/>
          <p:nvPr/>
        </p:nvSpPr>
        <p:spPr>
          <a:xfrm>
            <a:off x="285750" y="1071563"/>
            <a:ext cx="8643938" cy="56435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57188" y="1143000"/>
            <a:ext cx="8501062"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a:latin typeface="Times New Roman" charset="0"/>
                <a:cs typeface="Times New Roman" charset="0"/>
              </a:rPr>
              <a:t>□	</a:t>
            </a:r>
            <a:r>
              <a:rPr lang="id-ID" sz="1600">
                <a:latin typeface="Times New Roman" charset="0"/>
                <a:cs typeface="Times New Roman" charset="0"/>
              </a:rPr>
              <a:t>Status jabatan fungsional menjadi non aktif</a:t>
            </a:r>
          </a:p>
          <a:p>
            <a:pPr algn="just" eaLnBrk="1" hangingPunct="1"/>
            <a:endParaRPr lang="id-ID" sz="1600">
              <a:latin typeface="Times New Roman" charset="0"/>
              <a:cs typeface="Times New Roman" charset="0"/>
            </a:endParaRPr>
          </a:p>
          <a:p>
            <a:pPr algn="just" eaLnBrk="1" hangingPunct="1"/>
            <a:r>
              <a:rPr lang="id-ID" sz="1600">
                <a:latin typeface="Times New Roman" charset="0"/>
                <a:cs typeface="Times New Roman" charset="0"/>
              </a:rPr>
              <a:t>□	Unsur-unsur kegiatan dalam pelaksanaan tugas dan fungsi jabatan fungsional/akademik yang tetap dilakukan tidak dapat dihitung sebagai prestasi kerja dalam bentuk angka kredit, </a:t>
            </a:r>
            <a:r>
              <a:rPr lang="id-ID" sz="1600" b="1">
                <a:latin typeface="Times New Roman" charset="0"/>
                <a:cs typeface="Times New Roman" charset="0"/>
              </a:rPr>
              <a:t>kecuali </a:t>
            </a:r>
            <a:r>
              <a:rPr lang="id-ID" sz="1600">
                <a:latin typeface="Times New Roman" charset="0"/>
                <a:cs typeface="Times New Roman" charset="0"/>
              </a:rPr>
              <a:t>angka kredit </a:t>
            </a:r>
            <a:r>
              <a:rPr lang="id-ID" sz="1600" b="1">
                <a:latin typeface="Times New Roman" charset="0"/>
                <a:cs typeface="Times New Roman" charset="0"/>
              </a:rPr>
              <a:t>untuk ijazah </a:t>
            </a:r>
            <a:r>
              <a:rPr lang="id-ID" sz="1600">
                <a:latin typeface="Times New Roman" charset="0"/>
                <a:cs typeface="Times New Roman" charset="0"/>
              </a:rPr>
              <a:t>yang diperoleh setelah selesai tugas belajar.</a:t>
            </a:r>
          </a:p>
          <a:p>
            <a:pPr algn="just" eaLnBrk="1" hangingPunct="1"/>
            <a:endParaRPr lang="id-ID" sz="1600">
              <a:latin typeface="Times New Roman" charset="0"/>
              <a:cs typeface="Times New Roman" charset="0"/>
            </a:endParaRPr>
          </a:p>
          <a:p>
            <a:pPr algn="just" eaLnBrk="1" hangingPunct="1"/>
            <a:r>
              <a:rPr lang="id-ID" sz="1600">
                <a:latin typeface="Times New Roman" charset="0"/>
                <a:cs typeface="Times New Roman" charset="0"/>
              </a:rPr>
              <a:t>□	Selama dalam melaksanakan tugas belajar tidak dapat dilakukan kenaikan jabatan ke jenjang jabatan fungsional berikutnya atau menambah angka kredit dalam jabatan yang sama untuk naik pangkat setingkat lebih tinggi, </a:t>
            </a:r>
            <a:r>
              <a:rPr lang="id-ID" sz="1600" b="1">
                <a:latin typeface="Times New Roman" charset="0"/>
                <a:cs typeface="Times New Roman" charset="0"/>
              </a:rPr>
              <a:t>kecuali</a:t>
            </a:r>
            <a:r>
              <a:rPr lang="id-ID" sz="1600">
                <a:latin typeface="Times New Roman" charset="0"/>
                <a:cs typeface="Times New Roman" charset="0"/>
              </a:rPr>
              <a:t> pejabat fungsional yang bersangkutan sebelum melaksanakan tugas belajar telah mengajukan usul penilaian angka kredit atas prestasi kerja yang diperoleh sebelum tugas belajar kepada pejabat yang berwenang tetapi penilaian  atas usul tersebut (karena sesuatu hal) baru dapat dilakukan setelah dimulainya pelaksanaan tugas belajar.</a:t>
            </a:r>
          </a:p>
          <a:p>
            <a:pPr algn="just" eaLnBrk="1" hangingPunct="1"/>
            <a:endParaRPr lang="id-ID" sz="1600">
              <a:latin typeface="Times New Roman" charset="0"/>
              <a:cs typeface="Times New Roman" charset="0"/>
            </a:endParaRPr>
          </a:p>
          <a:p>
            <a:pPr algn="just" eaLnBrk="1" hangingPunct="1"/>
            <a:r>
              <a:rPr lang="id-ID" sz="1600">
                <a:latin typeface="Times New Roman" charset="0"/>
                <a:cs typeface="Times New Roman" charset="0"/>
              </a:rPr>
              <a:t>□	Bagi pejabat fungsional sebelum tugas belajar telah ditetapkan angka kreditnya dan walaupun akibat penetapan tersebut PNS yang bersangkutan dapat dinaikan pangkat sesuai dengan angka kredit yang telah dimiliki, tetapi kenaikan pangkat tersebut tidak dapat dilakukan, </a:t>
            </a:r>
            <a:r>
              <a:rPr lang="id-ID" sz="1600" b="1">
                <a:latin typeface="Times New Roman" charset="0"/>
                <a:cs typeface="Times New Roman" charset="0"/>
              </a:rPr>
              <a:t>kecuali </a:t>
            </a:r>
            <a:r>
              <a:rPr lang="id-ID" sz="1600">
                <a:latin typeface="Times New Roman" charset="0"/>
                <a:cs typeface="Times New Roman" charset="0"/>
              </a:rPr>
              <a:t>kenaikan pangkat dalam masa tugas belajar sesuai dengan ketentuan yang berlaku.</a:t>
            </a:r>
          </a:p>
          <a:p>
            <a:pPr eaLnBrk="1" hangingPunct="1"/>
            <a:endParaRPr lang="id-ID" sz="1800"/>
          </a:p>
        </p:txBody>
      </p:sp>
    </p:spTree>
    <p:extLst>
      <p:ext uri="{BB962C8B-B14F-4D97-AF65-F5344CB8AC3E}">
        <p14:creationId xmlns:p14="http://schemas.microsoft.com/office/powerpoint/2010/main" val="2829182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2000"/>
                                        <p:tgtEl>
                                          <p:spTgt spid="7">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2000"/>
                                        <p:tgtEl>
                                          <p:spTgt spid="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14313"/>
            <a:ext cx="8715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dirty="0">
                <a:solidFill>
                  <a:srgbClr val="FFFFFF"/>
                </a:solidFill>
              </a:rPr>
              <a:t>PEMBERIAN TUNJANGAN TUGAS BELAJAR</a:t>
            </a:r>
          </a:p>
        </p:txBody>
      </p:sp>
      <p:sp>
        <p:nvSpPr>
          <p:cNvPr id="5" name="Rectangle 4"/>
          <p:cNvSpPr/>
          <p:nvPr/>
        </p:nvSpPr>
        <p:spPr>
          <a:xfrm>
            <a:off x="357188" y="642938"/>
            <a:ext cx="8572500" cy="12858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TextBox 5"/>
          <p:cNvSpPr txBox="1">
            <a:spLocks noChangeArrowheads="1"/>
          </p:cNvSpPr>
          <p:nvPr/>
        </p:nvSpPr>
        <p:spPr bwMode="auto">
          <a:xfrm>
            <a:off x="428625" y="714375"/>
            <a:ext cx="8429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b="1"/>
              <a:t>PNS DOSEN YANG DITUGASKAN MENGIKUTI PENDIDIKAN  PADA PROGRAM PASCASARJANA  UNIVERSITAS/INSTITUT NEGERI YANG DITETAPKAN DENGAN  KEPUTUSAN PRESIDEN , DIBERIKAN TUNJANGAN TUGAS BELAJAR</a:t>
            </a:r>
          </a:p>
          <a:p>
            <a:pPr algn="ctr" eaLnBrk="1" hangingPunct="1"/>
            <a:r>
              <a:rPr lang="id-ID" sz="1800" b="1"/>
              <a:t>(Keppres Nomor 57 Tahun 1986)</a:t>
            </a:r>
          </a:p>
        </p:txBody>
      </p:sp>
      <p:sp>
        <p:nvSpPr>
          <p:cNvPr id="7" name="Rectangle 6"/>
          <p:cNvSpPr/>
          <p:nvPr/>
        </p:nvSpPr>
        <p:spPr>
          <a:xfrm>
            <a:off x="357188" y="2000250"/>
            <a:ext cx="8572500" cy="1071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TextBox 7"/>
          <p:cNvSpPr txBox="1">
            <a:spLocks noChangeArrowheads="1"/>
          </p:cNvSpPr>
          <p:nvPr/>
        </p:nvSpPr>
        <p:spPr bwMode="auto">
          <a:xfrm>
            <a:off x="428625" y="2071688"/>
            <a:ext cx="8429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a:t>Pemberian Tunjangan Tugas Belajar (TTB) tersebut </a:t>
            </a:r>
            <a:r>
              <a:rPr lang="id-ID" sz="1800" b="1"/>
              <a:t>ditetapkan </a:t>
            </a:r>
            <a:r>
              <a:rPr lang="id-ID" sz="1800"/>
              <a:t>dengan Keputusan Menteri Pendidikan dan Kebudayaan  setelah terlebih dahulu </a:t>
            </a:r>
            <a:r>
              <a:rPr lang="id-ID" sz="1800" b="1"/>
              <a:t>memperoleh persetujuan dari Menpan</a:t>
            </a:r>
            <a:r>
              <a:rPr lang="id-ID" sz="1800"/>
              <a:t> dan </a:t>
            </a:r>
            <a:r>
              <a:rPr lang="id-ID" sz="1800" b="1"/>
              <a:t>Tim Teknis Kepegawaian  (BKN)</a:t>
            </a:r>
          </a:p>
        </p:txBody>
      </p:sp>
      <p:sp>
        <p:nvSpPr>
          <p:cNvPr id="9" name="Rectangle 8"/>
          <p:cNvSpPr/>
          <p:nvPr/>
        </p:nvSpPr>
        <p:spPr>
          <a:xfrm>
            <a:off x="357188" y="3214688"/>
            <a:ext cx="8572500"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428625" y="3286125"/>
            <a:ext cx="8429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a:t>Besarnya TTB yang diberikan sama dengan tunjangan jabatan dosen yang diterima sebelum melaksanakan tugas belajar</a:t>
            </a:r>
          </a:p>
        </p:txBody>
      </p:sp>
      <p:sp>
        <p:nvSpPr>
          <p:cNvPr id="11" name="Rectangle 10"/>
          <p:cNvSpPr/>
          <p:nvPr/>
        </p:nvSpPr>
        <p:spPr>
          <a:xfrm>
            <a:off x="357188" y="4071938"/>
            <a:ext cx="8572500" cy="1214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2" name="TextBox 11"/>
          <p:cNvSpPr txBox="1">
            <a:spLocks noChangeArrowheads="1"/>
          </p:cNvSpPr>
          <p:nvPr/>
        </p:nvSpPr>
        <p:spPr bwMode="auto">
          <a:xfrm>
            <a:off x="428625" y="4143375"/>
            <a:ext cx="8429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a:t>Pembayaran TTB dilakukan mulai bulan ketujuh </a:t>
            </a:r>
            <a:r>
              <a:rPr lang="id-ID" sz="1800" b="1"/>
              <a:t>sejak dinyatakan melaksanakan tugas belajar</a:t>
            </a:r>
            <a:r>
              <a:rPr lang="id-ID" sz="1800"/>
              <a:t> berdasarkan </a:t>
            </a:r>
            <a:r>
              <a:rPr lang="id-ID" sz="1800" b="1"/>
              <a:t>Surat Keputusan Pemberian TTB </a:t>
            </a:r>
            <a:r>
              <a:rPr lang="id-ID" sz="1800"/>
              <a:t>dan  </a:t>
            </a:r>
            <a:r>
              <a:rPr lang="id-ID" sz="1800" b="1"/>
              <a:t>Surat Pernyataan Melaksanakan Tugas Belaj</a:t>
            </a:r>
            <a:r>
              <a:rPr lang="id-ID" sz="1800"/>
              <a:t>ar dari Rektor Universitas/Institut Penyelenggara Tugas Belajar</a:t>
            </a:r>
          </a:p>
        </p:txBody>
      </p:sp>
      <p:sp>
        <p:nvSpPr>
          <p:cNvPr id="13" name="Rectangle 12"/>
          <p:cNvSpPr/>
          <p:nvPr/>
        </p:nvSpPr>
        <p:spPr>
          <a:xfrm>
            <a:off x="357188" y="5429250"/>
            <a:ext cx="8572500" cy="1214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TextBox 13"/>
          <p:cNvSpPr txBox="1">
            <a:spLocks noChangeArrowheads="1"/>
          </p:cNvSpPr>
          <p:nvPr/>
        </p:nvSpPr>
        <p:spPr bwMode="auto">
          <a:xfrm>
            <a:off x="428625" y="5500688"/>
            <a:ext cx="8429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Mendikbud mengajukan usul permintaan persetujuan TTB kepada Menpan, dengan ketentuan bahwa usul tersebut sudah harus </a:t>
            </a:r>
            <a:r>
              <a:rPr lang="id-ID" sz="1800" b="1"/>
              <a:t>diajukan selambat-lambatnya 6 (enam) bulan sebelum tugas belajar itu dimulai </a:t>
            </a:r>
            <a:r>
              <a:rPr lang="id-ID" sz="1800"/>
              <a:t>(SE BAKN Nomor 08/SE/1987)</a:t>
            </a:r>
          </a:p>
        </p:txBody>
      </p:sp>
    </p:spTree>
    <p:extLst>
      <p:ext uri="{BB962C8B-B14F-4D97-AF65-F5344CB8AC3E}">
        <p14:creationId xmlns:p14="http://schemas.microsoft.com/office/powerpoint/2010/main" val="714734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P spid="11" grpId="0" animBg="1"/>
      <p:bldP spid="12" grpId="0"/>
      <p:bldP spid="13" grpId="0" animBg="1"/>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6" name="Rectangle 5"/>
          <p:cNvSpPr/>
          <p:nvPr/>
        </p:nvSpPr>
        <p:spPr>
          <a:xfrm>
            <a:off x="285750" y="142875"/>
            <a:ext cx="8572500" cy="2357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57188" y="642938"/>
            <a:ext cx="84296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eaLnBrk="0" hangingPunct="0">
              <a:tabLst>
                <a:tab pos="3540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354013" algn="l"/>
              </a:tabLst>
              <a:defRPr sz="2400">
                <a:solidFill>
                  <a:schemeClr val="tx1"/>
                </a:solidFill>
                <a:latin typeface="Calibri" charset="0"/>
                <a:ea typeface="ＭＳ Ｐゴシック" charset="0"/>
              </a:defRPr>
            </a:lvl2pPr>
            <a:lvl3pPr marL="1143000" indent="-228600" eaLnBrk="0" hangingPunct="0">
              <a:tabLst>
                <a:tab pos="354013" algn="l"/>
              </a:tabLst>
              <a:defRPr sz="2400">
                <a:solidFill>
                  <a:schemeClr val="tx1"/>
                </a:solidFill>
                <a:latin typeface="Calibri" charset="0"/>
                <a:ea typeface="ＭＳ Ｐゴシック" charset="0"/>
              </a:defRPr>
            </a:lvl3pPr>
            <a:lvl4pPr marL="1600200" indent="-228600" eaLnBrk="0" hangingPunct="0">
              <a:tabLst>
                <a:tab pos="354013" algn="l"/>
              </a:tabLst>
              <a:defRPr sz="2400">
                <a:solidFill>
                  <a:schemeClr val="tx1"/>
                </a:solidFill>
                <a:latin typeface="Calibri" charset="0"/>
                <a:ea typeface="ＭＳ Ｐゴシック" charset="0"/>
              </a:defRPr>
            </a:lvl4pPr>
            <a:lvl5pPr marL="2057400" indent="-228600" eaLnBrk="0" hangingPunct="0">
              <a:tabLst>
                <a:tab pos="3540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9pPr>
          </a:lstStyle>
          <a:p>
            <a:pPr eaLnBrk="1" hangingPunct="1">
              <a:buFontTx/>
              <a:buAutoNum type="arabicPeriod"/>
            </a:pPr>
            <a:r>
              <a:rPr lang="id-ID" sz="1800"/>
              <a:t>Jangka waktu  tugas belajar telah selesai</a:t>
            </a:r>
          </a:p>
          <a:p>
            <a:pPr eaLnBrk="1" hangingPunct="1">
              <a:buFontTx/>
              <a:buAutoNum type="arabicPeriod"/>
            </a:pPr>
            <a:r>
              <a:rPr lang="id-ID" sz="1800"/>
              <a:t>Tidak lagi melaksanakan tugas belajar</a:t>
            </a:r>
          </a:p>
          <a:p>
            <a:pPr eaLnBrk="1" hangingPunct="1">
              <a:buFontTx/>
              <a:buAutoNum type="arabicPeriod"/>
            </a:pPr>
            <a:r>
              <a:rPr lang="id-ID" sz="1800"/>
              <a:t>Tidak mampu mengikuti pendidikan untuk mencapai S2/S3</a:t>
            </a:r>
          </a:p>
          <a:p>
            <a:pPr eaLnBrk="1" hangingPunct="1">
              <a:buFontTx/>
              <a:buAutoNum type="arabicPeriod"/>
            </a:pPr>
            <a:r>
              <a:rPr lang="id-ID" sz="1800"/>
              <a:t>Dikenakan pemberhentian sementara berdasarkan PP Nomor 4 Tahun 1966</a:t>
            </a:r>
          </a:p>
          <a:p>
            <a:pPr eaLnBrk="1" hangingPunct="1">
              <a:buFontTx/>
              <a:buAutoNum type="arabicPeriod"/>
            </a:pPr>
            <a:r>
              <a:rPr lang="id-ID" sz="1800"/>
              <a:t>Dijatuhi Hukuman disiplin tingkat sedang atau berat  </a:t>
            </a:r>
          </a:p>
          <a:p>
            <a:pPr eaLnBrk="1" hangingPunct="1">
              <a:buFontTx/>
              <a:buAutoNum type="arabicPeriod"/>
            </a:pPr>
            <a:r>
              <a:rPr lang="id-ID" sz="1800"/>
              <a:t>Dijatuhi hukuman penjara atau kurungan berdasarkan keputusan pengadilan.</a:t>
            </a:r>
          </a:p>
        </p:txBody>
      </p:sp>
      <p:sp>
        <p:nvSpPr>
          <p:cNvPr id="8" name="TextBox 7"/>
          <p:cNvSpPr txBox="1">
            <a:spLocks noChangeArrowheads="1"/>
          </p:cNvSpPr>
          <p:nvPr/>
        </p:nvSpPr>
        <p:spPr bwMode="auto">
          <a:xfrm>
            <a:off x="357188" y="214313"/>
            <a:ext cx="8429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PENGHENTIAN PEMBAYARAN TUNJANGAN TUGAS BELAJAR</a:t>
            </a:r>
          </a:p>
        </p:txBody>
      </p:sp>
      <p:sp>
        <p:nvSpPr>
          <p:cNvPr id="9" name="Rectangle 8"/>
          <p:cNvSpPr/>
          <p:nvPr/>
        </p:nvSpPr>
        <p:spPr>
          <a:xfrm>
            <a:off x="285750" y="2786063"/>
            <a:ext cx="8643938" cy="3857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357188" y="2857500"/>
            <a:ext cx="8501062"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4013" indent="-354013" eaLnBrk="0" hangingPunct="0">
              <a:tabLst>
                <a:tab pos="3540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354013" algn="l"/>
              </a:tabLst>
              <a:defRPr sz="2400">
                <a:solidFill>
                  <a:schemeClr val="tx1"/>
                </a:solidFill>
                <a:latin typeface="Calibri" charset="0"/>
                <a:ea typeface="ＭＳ Ｐゴシック" charset="0"/>
              </a:defRPr>
            </a:lvl2pPr>
            <a:lvl3pPr marL="1143000" indent="-228600" eaLnBrk="0" hangingPunct="0">
              <a:tabLst>
                <a:tab pos="354013" algn="l"/>
              </a:tabLst>
              <a:defRPr sz="2400">
                <a:solidFill>
                  <a:schemeClr val="tx1"/>
                </a:solidFill>
                <a:latin typeface="Calibri" charset="0"/>
                <a:ea typeface="ＭＳ Ｐゴシック" charset="0"/>
              </a:defRPr>
            </a:lvl3pPr>
            <a:lvl4pPr marL="1600200" indent="-228600" eaLnBrk="0" hangingPunct="0">
              <a:tabLst>
                <a:tab pos="354013" algn="l"/>
              </a:tabLst>
              <a:defRPr sz="2400">
                <a:solidFill>
                  <a:schemeClr val="tx1"/>
                </a:solidFill>
                <a:latin typeface="Calibri" charset="0"/>
                <a:ea typeface="ＭＳ Ｐゴシック" charset="0"/>
              </a:defRPr>
            </a:lvl4pPr>
            <a:lvl5pPr marL="2057400" indent="-228600" eaLnBrk="0" hangingPunct="0">
              <a:tabLst>
                <a:tab pos="3540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354013" algn="l"/>
              </a:tabLst>
              <a:defRPr sz="2400">
                <a:solidFill>
                  <a:schemeClr val="tx1"/>
                </a:solidFill>
                <a:latin typeface="Calibri" charset="0"/>
                <a:ea typeface="ＭＳ Ｐゴシック" charset="0"/>
              </a:defRPr>
            </a:lvl9pPr>
          </a:lstStyle>
          <a:p>
            <a:pPr eaLnBrk="1" hangingPunct="1"/>
            <a:r>
              <a:rPr lang="id-ID" sz="1800"/>
              <a:t>CATATAN :</a:t>
            </a:r>
          </a:p>
          <a:p>
            <a:pPr algn="just" eaLnBrk="1" hangingPunct="1"/>
            <a:r>
              <a:rPr lang="id-ID" sz="1800">
                <a:latin typeface="Times New Roman" charset="0"/>
                <a:cs typeface="Times New Roman" charset="0"/>
              </a:rPr>
              <a:t>□ 	TTB bukanlah tunjangan jabatan fungsional dosen walaupun nominal yang diberikan sama jumlahnya dengan tunjangan jabatan terakhir yang dimiliki dosen sebelum tugas belajar</a:t>
            </a:r>
          </a:p>
          <a:p>
            <a:pPr algn="just" eaLnBrk="1" hangingPunct="1"/>
            <a:r>
              <a:rPr lang="id-ID" sz="1800">
                <a:latin typeface="Times New Roman" charset="0"/>
                <a:cs typeface="Times New Roman" charset="0"/>
              </a:rPr>
              <a:t>□	Pemberian TTB tidak otomatis diberikan kepada PNS dosen yang tugas belajar tetapi harus berdasarkan Keputusan Mendikbud setelah mendapat persetujuan dari Menpan.</a:t>
            </a:r>
          </a:p>
          <a:p>
            <a:pPr algn="just" eaLnBrk="1" hangingPunct="1"/>
            <a:r>
              <a:rPr lang="id-ID" sz="1800">
                <a:latin typeface="Times New Roman" charset="0"/>
                <a:cs typeface="Times New Roman" charset="0"/>
              </a:rPr>
              <a:t>□	Menpan berdasarkan pertimbangan teknis dari BKN dapat tidak menyetujui pemberian TTB yang diusulkan Mendikbud.  Penolakan tersebut dapat disebabkan karena PT penyelenggara tidak memenuhi syarat atau pengajuan usul tidak memenuhi ketentuan yang telah ditentukan.</a:t>
            </a:r>
          </a:p>
          <a:p>
            <a:pPr algn="just" eaLnBrk="1" hangingPunct="1"/>
            <a:r>
              <a:rPr lang="id-ID" sz="1800">
                <a:latin typeface="Times New Roman" charset="0"/>
                <a:cs typeface="Times New Roman" charset="0"/>
              </a:rPr>
              <a:t>□	Pimpinan unit kerja PNS dosen yang tugas belajar apabila setelah bulan ke tujuh dari pelaksanaan tugas belajar tetap membayarkan tunjangan jabatan fungsional dosen, maka tindakan tersebut berpotensi menimbulkan kerugian bagi negara.</a:t>
            </a:r>
            <a:endParaRPr lang="id-ID" sz="1800"/>
          </a:p>
        </p:txBody>
      </p:sp>
    </p:spTree>
    <p:extLst>
      <p:ext uri="{BB962C8B-B14F-4D97-AF65-F5344CB8AC3E}">
        <p14:creationId xmlns:p14="http://schemas.microsoft.com/office/powerpoint/2010/main" val="2893583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2000"/>
                                        <p:tgtEl>
                                          <p:spTgt spid="10">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fade">
                                      <p:cBhvr>
                                        <p:cTn id="37" dur="2000"/>
                                        <p:tgtEl>
                                          <p:spTgt spid="10">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fade">
                                      <p:cBhvr>
                                        <p:cTn id="42" dur="2000"/>
                                        <p:tgtEl>
                                          <p:spTgt spid="10">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fade">
                                      <p:cBhvr>
                                        <p:cTn id="47"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14313"/>
            <a:ext cx="86439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2000" b="1" dirty="0" smtClean="0"/>
              <a:t>3.  Pemberian Kenaikan Pangkat</a:t>
            </a:r>
            <a:endParaRPr lang="id-ID" sz="2000" b="1" dirty="0"/>
          </a:p>
        </p:txBody>
      </p:sp>
      <p:sp>
        <p:nvSpPr>
          <p:cNvPr id="5" name="Rectangle 4"/>
          <p:cNvSpPr/>
          <p:nvPr/>
        </p:nvSpPr>
        <p:spPr>
          <a:xfrm>
            <a:off x="285750" y="916311"/>
            <a:ext cx="8572500" cy="12858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TextBox 5"/>
          <p:cNvSpPr txBox="1">
            <a:spLocks noChangeArrowheads="1"/>
          </p:cNvSpPr>
          <p:nvPr/>
        </p:nvSpPr>
        <p:spPr bwMode="auto">
          <a:xfrm>
            <a:off x="357188" y="1024238"/>
            <a:ext cx="8501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b="1" dirty="0">
                <a:solidFill>
                  <a:srgbClr val="FFFFFF"/>
                </a:solidFill>
              </a:rPr>
              <a:t>PNS YANG MENGIKUTI TUGAS BELAJAR MERUPAKAN TENAGA TERPILIH, OLEH SEBAB ITU SELAMA MELAKSANAKAN TUGAS BELAJAR PNS YANG BERSANGKUTAN HARUS DIBINA KENAIKAN PANGKATNYA</a:t>
            </a:r>
          </a:p>
          <a:p>
            <a:pPr algn="ctr" eaLnBrk="1" hangingPunct="1"/>
            <a:r>
              <a:rPr lang="id-ID" sz="1800" b="1" dirty="0">
                <a:solidFill>
                  <a:srgbClr val="FFFFFF"/>
                </a:solidFill>
              </a:rPr>
              <a:t>( Penjelasan Pasal 6 ayat (1) huruf a, PP Nomor 12 Tahun 2002) </a:t>
            </a:r>
          </a:p>
        </p:txBody>
      </p:sp>
      <p:sp>
        <p:nvSpPr>
          <p:cNvPr id="7" name="Rectangle 6"/>
          <p:cNvSpPr/>
          <p:nvPr/>
        </p:nvSpPr>
        <p:spPr>
          <a:xfrm>
            <a:off x="285750" y="2925368"/>
            <a:ext cx="4143375" cy="3714750"/>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Rectangle 7"/>
          <p:cNvSpPr/>
          <p:nvPr/>
        </p:nvSpPr>
        <p:spPr>
          <a:xfrm>
            <a:off x="4714875" y="2893928"/>
            <a:ext cx="4143375" cy="3714750"/>
          </a:xfrm>
          <a:prstGeom prst="rect">
            <a:avLst/>
          </a:prstGeom>
          <a:solidFill>
            <a:srgbClr val="4A452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9" name="Rectangle 8"/>
          <p:cNvSpPr/>
          <p:nvPr/>
        </p:nvSpPr>
        <p:spPr>
          <a:xfrm>
            <a:off x="285750" y="2321719"/>
            <a:ext cx="4143375" cy="500062"/>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Rectangle 9"/>
          <p:cNvSpPr/>
          <p:nvPr/>
        </p:nvSpPr>
        <p:spPr>
          <a:xfrm>
            <a:off x="4714875" y="2328333"/>
            <a:ext cx="4143375" cy="50006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1" name="TextBox 10"/>
          <p:cNvSpPr txBox="1">
            <a:spLocks noChangeArrowheads="1"/>
          </p:cNvSpPr>
          <p:nvPr/>
        </p:nvSpPr>
        <p:spPr bwMode="auto">
          <a:xfrm>
            <a:off x="357188" y="2386806"/>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dirty="0"/>
              <a:t>KENAIKAN PANGKAT REGULER</a:t>
            </a:r>
          </a:p>
        </p:txBody>
      </p:sp>
      <p:sp>
        <p:nvSpPr>
          <p:cNvPr id="12" name="TextBox 11"/>
          <p:cNvSpPr txBox="1"/>
          <p:nvPr/>
        </p:nvSpPr>
        <p:spPr>
          <a:xfrm>
            <a:off x="357188" y="3097584"/>
            <a:ext cx="4000500" cy="2862263"/>
          </a:xfrm>
          <a:prstGeom prst="rect">
            <a:avLst/>
          </a:prstGeom>
          <a:noFill/>
        </p:spPr>
        <p:txBody>
          <a:bodyPr>
            <a:spAutoFit/>
          </a:bodyPr>
          <a:lstStyle/>
          <a:p>
            <a:pPr algn="just" fontAlgn="auto">
              <a:spcBef>
                <a:spcPts val="0"/>
              </a:spcBef>
              <a:spcAft>
                <a:spcPts val="0"/>
              </a:spcAft>
              <a:defRPr/>
            </a:pPr>
            <a:r>
              <a:rPr lang="id-ID" dirty="0">
                <a:latin typeface="+mn-lt"/>
                <a:ea typeface="+mn-ea"/>
                <a:cs typeface="+mn-cs"/>
              </a:rPr>
              <a:t>Diberikan kepada PNS yang melaksanakan tubel </a:t>
            </a:r>
            <a:r>
              <a:rPr lang="id-ID" b="1" dirty="0">
                <a:latin typeface="+mn-lt"/>
                <a:ea typeface="+mn-ea"/>
                <a:cs typeface="+mn-cs"/>
              </a:rPr>
              <a:t>dan sebelumnya tidak menduduki jabatan struktural</a:t>
            </a:r>
            <a:r>
              <a:rPr lang="id-ID" dirty="0">
                <a:latin typeface="+mn-lt"/>
                <a:ea typeface="+mn-ea"/>
                <a:cs typeface="+mn-cs"/>
              </a:rPr>
              <a:t> atau </a:t>
            </a:r>
            <a:r>
              <a:rPr lang="id-ID" b="1" dirty="0">
                <a:latin typeface="+mn-lt"/>
                <a:ea typeface="+mn-ea"/>
                <a:cs typeface="+mn-cs"/>
              </a:rPr>
              <a:t>jabatan fungsional tertentu</a:t>
            </a:r>
            <a:r>
              <a:rPr lang="id-ID" dirty="0">
                <a:latin typeface="+mn-lt"/>
                <a:ea typeface="+mn-ea"/>
                <a:cs typeface="+mn-cs"/>
              </a:rPr>
              <a:t>  ( Ps 6 ayat 1 huruf a PP 12 Thn 2002), apabila  (Ps 7 PP 12 Tahun 2002):</a:t>
            </a:r>
          </a:p>
          <a:p>
            <a:pPr algn="just" fontAlgn="auto">
              <a:spcBef>
                <a:spcPts val="0"/>
              </a:spcBef>
              <a:spcAft>
                <a:spcPts val="0"/>
              </a:spcAft>
              <a:defRPr/>
            </a:pPr>
            <a:endParaRPr lang="id-ID" dirty="0">
              <a:latin typeface="+mn-lt"/>
              <a:ea typeface="+mn-ea"/>
              <a:cs typeface="+mn-cs"/>
            </a:endParaRPr>
          </a:p>
          <a:p>
            <a:pPr marL="342900" indent="-342900" algn="just" fontAlgn="auto">
              <a:spcBef>
                <a:spcPts val="0"/>
              </a:spcBef>
              <a:spcAft>
                <a:spcPts val="0"/>
              </a:spcAft>
              <a:buFontTx/>
              <a:buAutoNum type="alphaLcPeriod"/>
              <a:tabLst>
                <a:tab pos="354013" algn="l"/>
              </a:tabLst>
              <a:defRPr/>
            </a:pPr>
            <a:r>
              <a:rPr lang="id-ID" dirty="0">
                <a:latin typeface="+mn-lt"/>
                <a:ea typeface="+mn-ea"/>
                <a:cs typeface="+mn-cs"/>
              </a:rPr>
              <a:t>&gt; telah 4 tahun dlm pangkat terakhir, dan</a:t>
            </a:r>
          </a:p>
          <a:p>
            <a:pPr marL="342900" indent="-342900" algn="just" fontAlgn="auto">
              <a:spcBef>
                <a:spcPts val="0"/>
              </a:spcBef>
              <a:spcAft>
                <a:spcPts val="0"/>
              </a:spcAft>
              <a:buFontTx/>
              <a:buAutoNum type="alphaLcPeriod"/>
              <a:tabLst>
                <a:tab pos="354013" algn="l"/>
              </a:tabLst>
              <a:defRPr/>
            </a:pPr>
            <a:r>
              <a:rPr lang="id-ID" dirty="0">
                <a:latin typeface="+mn-lt"/>
                <a:ea typeface="+mn-ea"/>
                <a:cs typeface="+mn-cs"/>
              </a:rPr>
              <a:t>DP3  &gt; baik dlm 2 tahun terakhir</a:t>
            </a:r>
          </a:p>
        </p:txBody>
      </p:sp>
      <p:sp>
        <p:nvSpPr>
          <p:cNvPr id="13" name="TextBox 12"/>
          <p:cNvSpPr txBox="1">
            <a:spLocks noChangeArrowheads="1"/>
          </p:cNvSpPr>
          <p:nvPr/>
        </p:nvSpPr>
        <p:spPr bwMode="auto">
          <a:xfrm>
            <a:off x="4857750" y="2328333"/>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dirty="0">
                <a:solidFill>
                  <a:srgbClr val="FFFFFF"/>
                </a:solidFill>
              </a:rPr>
              <a:t>KENAIKAN PANGKAT PILIHAN</a:t>
            </a:r>
          </a:p>
        </p:txBody>
      </p:sp>
      <p:sp>
        <p:nvSpPr>
          <p:cNvPr id="14" name="TextBox 13"/>
          <p:cNvSpPr txBox="1"/>
          <p:nvPr/>
        </p:nvSpPr>
        <p:spPr>
          <a:xfrm>
            <a:off x="4714875" y="2979432"/>
            <a:ext cx="4143375" cy="3416300"/>
          </a:xfrm>
          <a:prstGeom prst="rect">
            <a:avLst/>
          </a:prstGeom>
          <a:noFill/>
        </p:spPr>
        <p:txBody>
          <a:bodyPr>
            <a:spAutoFit/>
          </a:bodyPr>
          <a:lstStyle/>
          <a:p>
            <a:pPr algn="just" fontAlgn="auto">
              <a:spcBef>
                <a:spcPts val="0"/>
              </a:spcBef>
              <a:spcAft>
                <a:spcPts val="0"/>
              </a:spcAft>
              <a:defRPr/>
            </a:pPr>
            <a:r>
              <a:rPr lang="id-ID" dirty="0">
                <a:solidFill>
                  <a:srgbClr val="FFFFFF"/>
                </a:solidFill>
                <a:latin typeface="+mn-lt"/>
                <a:ea typeface="+mn-ea"/>
                <a:cs typeface="+mn-cs"/>
              </a:rPr>
              <a:t>Diberikan kepada PNS  melaksanakan tugas belajar </a:t>
            </a:r>
            <a:r>
              <a:rPr lang="id-ID" b="1" dirty="0">
                <a:solidFill>
                  <a:srgbClr val="FFFFFF"/>
                </a:solidFill>
                <a:latin typeface="+mn-lt"/>
                <a:ea typeface="+mn-ea"/>
                <a:cs typeface="+mn-cs"/>
              </a:rPr>
              <a:t>dan sebelumnya menduduki jabatan struktural atau fungsional tertentu </a:t>
            </a:r>
            <a:r>
              <a:rPr lang="id-ID" dirty="0">
                <a:solidFill>
                  <a:srgbClr val="FFFFFF"/>
                </a:solidFill>
                <a:latin typeface="+mn-lt"/>
                <a:ea typeface="+mn-ea"/>
                <a:cs typeface="+mn-cs"/>
              </a:rPr>
              <a:t>(Ps 9 huruf g PP 12 Thn 2002).  KP tersebut diberikan dlm batas jenjang pangkat  yang ditentukan  dalam jabatan struktural atau fungsional tertentu yang terakhir didudukinya (Ps  19  ayat 3 PP 99 thn 2000), apabila :</a:t>
            </a:r>
          </a:p>
          <a:p>
            <a:pPr algn="just" fontAlgn="auto">
              <a:spcBef>
                <a:spcPts val="0"/>
              </a:spcBef>
              <a:spcAft>
                <a:spcPts val="0"/>
              </a:spcAft>
              <a:defRPr/>
            </a:pPr>
            <a:endParaRPr lang="id-ID" dirty="0">
              <a:solidFill>
                <a:srgbClr val="FFFFFF"/>
              </a:solidFill>
              <a:latin typeface="+mn-lt"/>
              <a:ea typeface="+mn-ea"/>
              <a:cs typeface="+mn-cs"/>
            </a:endParaRPr>
          </a:p>
          <a:p>
            <a:pPr marL="342900" indent="-342900" algn="just" fontAlgn="auto">
              <a:spcBef>
                <a:spcPts val="0"/>
              </a:spcBef>
              <a:spcAft>
                <a:spcPts val="0"/>
              </a:spcAft>
              <a:buFontTx/>
              <a:buAutoNum type="alphaLcPeriod"/>
              <a:tabLst>
                <a:tab pos="354013" algn="l"/>
              </a:tabLst>
              <a:defRPr/>
            </a:pPr>
            <a:r>
              <a:rPr lang="id-ID" dirty="0">
                <a:solidFill>
                  <a:srgbClr val="FFFFFF"/>
                </a:solidFill>
                <a:latin typeface="+mn-lt"/>
                <a:ea typeface="+mn-ea"/>
                <a:cs typeface="+mn-cs"/>
              </a:rPr>
              <a:t>&gt;  4 tahun dalam pangkat terakhir</a:t>
            </a:r>
          </a:p>
          <a:p>
            <a:pPr marL="342900" indent="-342900" algn="just" fontAlgn="auto">
              <a:spcBef>
                <a:spcPts val="0"/>
              </a:spcBef>
              <a:spcAft>
                <a:spcPts val="0"/>
              </a:spcAft>
              <a:buFontTx/>
              <a:buAutoNum type="alphaLcPeriod"/>
              <a:tabLst>
                <a:tab pos="354013" algn="l"/>
              </a:tabLst>
              <a:defRPr/>
            </a:pPr>
            <a:r>
              <a:rPr lang="id-ID" dirty="0">
                <a:solidFill>
                  <a:srgbClr val="FFFFFF"/>
                </a:solidFill>
                <a:latin typeface="+mn-lt"/>
                <a:ea typeface="+mn-ea"/>
                <a:cs typeface="+mn-cs"/>
              </a:rPr>
              <a:t>DP 3 &gt; baik dlm 2 tahun terakhir</a:t>
            </a:r>
          </a:p>
        </p:txBody>
      </p:sp>
    </p:spTree>
    <p:extLst>
      <p:ext uri="{BB962C8B-B14F-4D97-AF65-F5344CB8AC3E}">
        <p14:creationId xmlns:p14="http://schemas.microsoft.com/office/powerpoint/2010/main" val="4256995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2000"/>
                                        <p:tgtEl>
                                          <p:spTgt spid="1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2000"/>
                                        <p:tgtEl>
                                          <p:spTgt spid="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animBg="1"/>
      <p:bldP spid="9" grpId="0" animBg="1"/>
      <p:bldP spid="10" grpId="0" animBg="1"/>
      <p:bldP spid="11" grpId="0"/>
      <p:bldP spid="12" grpId="0"/>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4572000" y="785813"/>
            <a:ext cx="4286250" cy="5643562"/>
          </a:xfrm>
          <a:prstGeom prst="rect">
            <a:avLst/>
          </a:prstGeom>
          <a:solidFill>
            <a:srgbClr val="4A452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5" name="Rectangle 4"/>
          <p:cNvSpPr/>
          <p:nvPr/>
        </p:nvSpPr>
        <p:spPr>
          <a:xfrm>
            <a:off x="4572000" y="214313"/>
            <a:ext cx="4286250" cy="500062"/>
          </a:xfrm>
          <a:prstGeom prst="rect">
            <a:avLst/>
          </a:prstGeom>
          <a:solidFill>
            <a:srgbClr val="4A452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TextBox 5"/>
          <p:cNvSpPr txBox="1">
            <a:spLocks noChangeArrowheads="1"/>
          </p:cNvSpPr>
          <p:nvPr/>
        </p:nvSpPr>
        <p:spPr bwMode="auto">
          <a:xfrm>
            <a:off x="4643438" y="285750"/>
            <a:ext cx="414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dirty="0">
                <a:solidFill>
                  <a:srgbClr val="FFFFFF"/>
                </a:solidFill>
              </a:rPr>
              <a:t>KENAIKAN PANGKAT PILIHAN</a:t>
            </a:r>
          </a:p>
        </p:txBody>
      </p:sp>
      <p:sp>
        <p:nvSpPr>
          <p:cNvPr id="7" name="TextBox 6"/>
          <p:cNvSpPr txBox="1"/>
          <p:nvPr/>
        </p:nvSpPr>
        <p:spPr>
          <a:xfrm>
            <a:off x="4643438" y="857250"/>
            <a:ext cx="4143375" cy="5632450"/>
          </a:xfrm>
          <a:prstGeom prst="rect">
            <a:avLst/>
          </a:prstGeom>
          <a:noFill/>
        </p:spPr>
        <p:txBody>
          <a:bodyPr>
            <a:spAutoFit/>
          </a:bodyPr>
          <a:lstStyle/>
          <a:p>
            <a:pPr fontAlgn="auto">
              <a:spcBef>
                <a:spcPts val="0"/>
              </a:spcBef>
              <a:spcAft>
                <a:spcPts val="0"/>
              </a:spcAft>
              <a:defRPr/>
            </a:pPr>
            <a:r>
              <a:rPr lang="id-ID" dirty="0">
                <a:solidFill>
                  <a:srgbClr val="FFFFFF"/>
                </a:solidFill>
                <a:latin typeface="+mn-lt"/>
                <a:ea typeface="+mn-ea"/>
                <a:cs typeface="+mn-cs"/>
              </a:rPr>
              <a:t>PNS  yang melaksanakan tugas belajar apabila </a:t>
            </a:r>
            <a:r>
              <a:rPr lang="id-ID" b="1" dirty="0">
                <a:solidFill>
                  <a:srgbClr val="FFFFFF"/>
                </a:solidFill>
                <a:latin typeface="+mn-lt"/>
                <a:ea typeface="+mn-ea"/>
                <a:cs typeface="+mn-cs"/>
              </a:rPr>
              <a:t>telah lulus </a:t>
            </a:r>
            <a:r>
              <a:rPr lang="id-ID" dirty="0">
                <a:solidFill>
                  <a:srgbClr val="FFFFFF"/>
                </a:solidFill>
                <a:latin typeface="+mn-lt"/>
                <a:ea typeface="+mn-ea"/>
                <a:cs typeface="+mn-cs"/>
              </a:rPr>
              <a:t>dan </a:t>
            </a:r>
            <a:r>
              <a:rPr lang="id-ID" b="1" dirty="0">
                <a:solidFill>
                  <a:srgbClr val="FFFFFF"/>
                </a:solidFill>
                <a:latin typeface="+mn-lt"/>
                <a:ea typeface="+mn-ea"/>
                <a:cs typeface="+mn-cs"/>
              </a:rPr>
              <a:t>memperoleh</a:t>
            </a:r>
            <a:r>
              <a:rPr lang="id-ID" dirty="0">
                <a:solidFill>
                  <a:srgbClr val="FFFFFF"/>
                </a:solidFill>
                <a:latin typeface="+mn-lt"/>
                <a:ea typeface="+mn-ea"/>
                <a:cs typeface="+mn-cs"/>
              </a:rPr>
              <a:t>  (Ps  20  ayat (1) PP 12 Thn 2002) :</a:t>
            </a:r>
          </a:p>
          <a:p>
            <a:pPr fontAlgn="auto">
              <a:spcBef>
                <a:spcPts val="0"/>
              </a:spcBef>
              <a:spcAft>
                <a:spcPts val="0"/>
              </a:spcAft>
              <a:defRPr/>
            </a:pPr>
            <a:r>
              <a:rPr lang="id-ID" dirty="0">
                <a:solidFill>
                  <a:srgbClr val="FFFFFF"/>
                </a:solidFill>
                <a:latin typeface="+mn-lt"/>
                <a:ea typeface="+mn-ea"/>
                <a:cs typeface="+mn-cs"/>
              </a:rPr>
              <a:t>a.   s.d.  huruf c;</a:t>
            </a:r>
          </a:p>
          <a:p>
            <a:pPr marL="342900" indent="-342900" fontAlgn="auto">
              <a:spcBef>
                <a:spcPts val="0"/>
              </a:spcBef>
              <a:spcAft>
                <a:spcPts val="0"/>
              </a:spcAft>
              <a:buFontTx/>
              <a:buAutoNum type="alphaLcPeriod" startAt="4"/>
              <a:tabLst>
                <a:tab pos="354013" algn="l"/>
              </a:tabLst>
              <a:defRPr/>
            </a:pPr>
            <a:r>
              <a:rPr lang="id-ID" dirty="0">
                <a:solidFill>
                  <a:srgbClr val="FFFFFF"/>
                </a:solidFill>
                <a:latin typeface="+mn-lt"/>
                <a:ea typeface="+mn-ea"/>
                <a:cs typeface="+mn-cs"/>
              </a:rPr>
              <a:t>Ijazah dokter, ijazah apoteker, dan 	ijazah magister atau ijazah lain yang 	setara, dan masih berpangkat Penata 	Muda, golru III/a ke bawah dinaikan 	pangkatnya menjadi Penata Muda Tk.I, 	golru III/b</a:t>
            </a:r>
          </a:p>
          <a:p>
            <a:pPr marL="342900" indent="-342900" fontAlgn="auto">
              <a:spcBef>
                <a:spcPts val="0"/>
              </a:spcBef>
              <a:spcAft>
                <a:spcPts val="0"/>
              </a:spcAft>
              <a:buFontTx/>
              <a:buAutoNum type="alphaLcPeriod" startAt="4"/>
              <a:tabLst>
                <a:tab pos="354013" algn="l"/>
              </a:tabLst>
              <a:defRPr/>
            </a:pPr>
            <a:r>
              <a:rPr lang="id-ID" dirty="0">
                <a:solidFill>
                  <a:srgbClr val="FFFFFF"/>
                </a:solidFill>
                <a:latin typeface="+mn-lt"/>
                <a:ea typeface="+mn-ea"/>
                <a:cs typeface="+mn-cs"/>
              </a:rPr>
              <a:t>Ijazah doktor (S3) dan masih berpangkat Penata Muda Tk.I, golru III/b ke bawah, dinaikan pangkatnya menjadi Penata, golru III/c</a:t>
            </a:r>
          </a:p>
          <a:p>
            <a:pPr marL="342900" indent="-342900" fontAlgn="auto">
              <a:spcBef>
                <a:spcPts val="0"/>
              </a:spcBef>
              <a:spcAft>
                <a:spcPts val="0"/>
              </a:spcAft>
              <a:tabLst>
                <a:tab pos="354013" algn="l"/>
              </a:tabLst>
              <a:defRPr/>
            </a:pPr>
            <a:endParaRPr lang="id-ID" dirty="0">
              <a:solidFill>
                <a:srgbClr val="FFFFFF"/>
              </a:solidFill>
              <a:latin typeface="+mn-lt"/>
              <a:ea typeface="+mn-ea"/>
              <a:cs typeface="+mn-cs"/>
            </a:endParaRPr>
          </a:p>
          <a:p>
            <a:pPr fontAlgn="auto">
              <a:spcBef>
                <a:spcPts val="0"/>
              </a:spcBef>
              <a:spcAft>
                <a:spcPts val="0"/>
              </a:spcAft>
              <a:defRPr/>
            </a:pPr>
            <a:r>
              <a:rPr lang="id-ID" dirty="0">
                <a:solidFill>
                  <a:srgbClr val="FFFFFF"/>
                </a:solidFill>
                <a:latin typeface="+mn-lt"/>
                <a:ea typeface="+mn-ea"/>
                <a:cs typeface="+mn-cs"/>
              </a:rPr>
              <a:t>KP tersebut diberikan apabila (Pasal 20 ayat (2)) :</a:t>
            </a:r>
          </a:p>
          <a:p>
            <a:pPr marL="342900" indent="-342900" fontAlgn="auto">
              <a:spcBef>
                <a:spcPts val="0"/>
              </a:spcBef>
              <a:spcAft>
                <a:spcPts val="0"/>
              </a:spcAft>
              <a:buFontTx/>
              <a:buAutoNum type="alphaLcPeriod"/>
              <a:tabLst>
                <a:tab pos="354013" algn="l"/>
              </a:tabLst>
              <a:defRPr/>
            </a:pPr>
            <a:r>
              <a:rPr lang="id-ID" dirty="0">
                <a:solidFill>
                  <a:srgbClr val="FFFFFF"/>
                </a:solidFill>
                <a:latin typeface="+mn-lt"/>
                <a:ea typeface="+mn-ea"/>
                <a:cs typeface="+mn-cs"/>
              </a:rPr>
              <a:t>&gt; telah 1 tahun  dlm pangkat terakhir</a:t>
            </a:r>
          </a:p>
          <a:p>
            <a:pPr marL="342900" indent="-342900" fontAlgn="auto">
              <a:spcBef>
                <a:spcPts val="0"/>
              </a:spcBef>
              <a:spcAft>
                <a:spcPts val="0"/>
              </a:spcAft>
              <a:buFontTx/>
              <a:buAutoNum type="alphaLcPeriod"/>
              <a:tabLst>
                <a:tab pos="354013" algn="l"/>
              </a:tabLst>
              <a:defRPr/>
            </a:pPr>
            <a:r>
              <a:rPr lang="id-ID" dirty="0">
                <a:solidFill>
                  <a:srgbClr val="FFFFFF"/>
                </a:solidFill>
                <a:latin typeface="+mn-lt"/>
                <a:ea typeface="+mn-ea"/>
                <a:cs typeface="+mn-cs"/>
              </a:rPr>
              <a:t>DP &gt; baik untuk setiap unsur dlm 1 tahun terakhir.</a:t>
            </a:r>
          </a:p>
        </p:txBody>
      </p:sp>
    </p:spTree>
    <p:extLst>
      <p:ext uri="{BB962C8B-B14F-4D97-AF65-F5344CB8AC3E}">
        <p14:creationId xmlns:p14="http://schemas.microsoft.com/office/powerpoint/2010/main" val="3926793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21734" y="362804"/>
            <a:ext cx="8768564" cy="461665"/>
          </a:xfrm>
          <a:prstGeom prst="rect">
            <a:avLst/>
          </a:prstGeom>
          <a:noFill/>
        </p:spPr>
        <p:txBody>
          <a:bodyPr wrap="square" rtlCol="0">
            <a:spAutoFit/>
          </a:bodyPr>
          <a:lstStyle/>
          <a:p>
            <a:r>
              <a:rPr lang="en-US" sz="2400" b="1" dirty="0" smtClean="0">
                <a:solidFill>
                  <a:srgbClr val="FFFFFF"/>
                </a:solidFill>
              </a:rPr>
              <a:t>PENGAKTIFAN KEMBALI</a:t>
            </a:r>
            <a:endParaRPr lang="en-US" sz="2400" b="1" dirty="0">
              <a:solidFill>
                <a:srgbClr val="FFFFFF"/>
              </a:solidFill>
            </a:endParaRPr>
          </a:p>
        </p:txBody>
      </p:sp>
      <p:sp>
        <p:nvSpPr>
          <p:cNvPr id="5" name="TextBox 4"/>
          <p:cNvSpPr txBox="1"/>
          <p:nvPr/>
        </p:nvSpPr>
        <p:spPr>
          <a:xfrm>
            <a:off x="221734" y="1128723"/>
            <a:ext cx="8768564" cy="6001642"/>
          </a:xfrm>
          <a:prstGeom prst="rect">
            <a:avLst/>
          </a:prstGeom>
          <a:noFill/>
        </p:spPr>
        <p:txBody>
          <a:bodyPr wrap="square" rtlCol="0">
            <a:spAutoFit/>
          </a:bodyPr>
          <a:lstStyle/>
          <a:p>
            <a:pPr marL="544513" indent="-544513">
              <a:buFont typeface="Zapf Dingbats" charset="0"/>
              <a:buChar char="✪"/>
              <a:tabLst>
                <a:tab pos="544513" algn="l"/>
              </a:tabLst>
            </a:pPr>
            <a:r>
              <a:rPr lang="en-US" sz="2400" dirty="0" err="1" smtClean="0">
                <a:solidFill>
                  <a:srgbClr val="FFFFFF"/>
                </a:solidFill>
                <a:ea typeface="Zapf Dingbats"/>
                <a:cs typeface="Zapf Dingbats"/>
                <a:sym typeface="Zapf Dingbats"/>
              </a:rPr>
              <a:t>Selambat-lambatnya</a:t>
            </a:r>
            <a:r>
              <a:rPr lang="en-US" sz="2400" dirty="0" smtClean="0">
                <a:solidFill>
                  <a:srgbClr val="FFFFFF"/>
                </a:solidFill>
                <a:ea typeface="Zapf Dingbats"/>
                <a:cs typeface="Zapf Dingbats"/>
                <a:sym typeface="Zapf Dingbats"/>
              </a:rPr>
              <a:t> 1 (</a:t>
            </a:r>
            <a:r>
              <a:rPr lang="en-US" sz="2400" dirty="0" err="1" smtClean="0">
                <a:solidFill>
                  <a:srgbClr val="FFFFFF"/>
                </a:solidFill>
                <a:ea typeface="Zapf Dingbats"/>
                <a:cs typeface="Zapf Dingbats"/>
                <a:sym typeface="Zapf Dingbats"/>
              </a:rPr>
              <a:t>satu</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bulan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setelah</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berakhirnya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tugas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belajar</a:t>
            </a:r>
            <a:r>
              <a:rPr lang="en-US" sz="2400" dirty="0" smtClean="0">
                <a:solidFill>
                  <a:srgbClr val="FFFFFF"/>
                </a:solidFill>
                <a:ea typeface="Zapf Dingbats"/>
                <a:cs typeface="Zapf Dingbats"/>
                <a:sym typeface="Zapf Dingbats"/>
              </a:rPr>
              <a:t>, PNS </a:t>
            </a:r>
            <a:r>
              <a:rPr lang="en-US" sz="2400" dirty="0" err="1" smtClean="0">
                <a:solidFill>
                  <a:srgbClr val="FFFFFF"/>
                </a:solidFill>
                <a:ea typeface="Zapf Dingbats"/>
                <a:cs typeface="Zapf Dingbats"/>
                <a:sym typeface="Zapf Dingbats"/>
              </a:rPr>
              <a:t>pelajar</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harus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segera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melaporkan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diri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kepada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pimpinan</a:t>
            </a:r>
            <a:r>
              <a:rPr lang="en-US" sz="2400" dirty="0" smtClean="0">
                <a:solidFill>
                  <a:srgbClr val="FFFFFF"/>
                </a:solidFill>
                <a:ea typeface="Zapf Dingbats"/>
                <a:cs typeface="Zapf Dingbats"/>
                <a:sym typeface="Zapf Dingbats"/>
              </a:rPr>
              <a:t> unit </a:t>
            </a:r>
            <a:r>
              <a:rPr lang="en-US" sz="2400" dirty="0" err="1" smtClean="0">
                <a:solidFill>
                  <a:srgbClr val="FFFFFF"/>
                </a:solidFill>
                <a:ea typeface="Zapf Dingbats"/>
                <a:cs typeface="Zapf Dingbats"/>
                <a:sym typeface="Zapf Dingbats"/>
              </a:rPr>
              <a:t>kerjanya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untuk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diproses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kembali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pengaktifannya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jabatan</a:t>
            </a:r>
            <a:r>
              <a:rPr lang="en-US" sz="2400" dirty="0" smtClean="0">
                <a:solidFill>
                  <a:srgbClr val="FFFFFF"/>
                </a:solidFill>
                <a:ea typeface="Zapf Dingbats"/>
                <a:cs typeface="Zapf Dingbats"/>
                <a:sym typeface="Zapf Dingbats"/>
              </a:rPr>
              <a:t> PNS</a:t>
            </a:r>
          </a:p>
          <a:p>
            <a:pPr marL="544513" indent="-544513">
              <a:buFont typeface="Zapf Dingbats" charset="0"/>
              <a:buChar char="✪"/>
              <a:tabLst>
                <a:tab pos="544513" algn="l"/>
              </a:tabLst>
            </a:pPr>
            <a:endParaRPr lang="en-US" sz="2400" dirty="0">
              <a:ea typeface="Zapf Dingbats"/>
              <a:cs typeface="Zapf Dingbats"/>
              <a:sym typeface="Zapf Dingbats"/>
            </a:endParaRPr>
          </a:p>
          <a:p>
            <a:pPr marL="544513" indent="-544513">
              <a:buFont typeface="Zapf Dingbats" charset="0"/>
              <a:buChar char="✪"/>
              <a:tabLst>
                <a:tab pos="544513" algn="l"/>
              </a:tabLst>
            </a:pPr>
            <a:r>
              <a:rPr lang="en-US" sz="2400" dirty="0" err="1" smtClean="0">
                <a:solidFill>
                  <a:srgbClr val="FFFFFF"/>
                </a:solidFill>
                <a:ea typeface="Zapf Dingbats"/>
                <a:cs typeface="Zapf Dingbats"/>
                <a:sym typeface="Zapf Dingbats"/>
              </a:rPr>
              <a:t>Pengaktifan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kembali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ditetapkan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dengan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Keputusan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Mendikbud</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oleh</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pejabat</a:t>
            </a:r>
            <a:r>
              <a:rPr lang="en-US" sz="2400" dirty="0" smtClean="0">
                <a:solidFill>
                  <a:srgbClr val="FFFFFF"/>
                </a:solidFill>
                <a:ea typeface="Zapf Dingbats"/>
                <a:cs typeface="Zapf Dingbats"/>
                <a:sym typeface="Zapf Dingbats"/>
              </a:rPr>
              <a:t> yang </a:t>
            </a:r>
            <a:r>
              <a:rPr lang="en-US" sz="2400" dirty="0" err="1" smtClean="0">
                <a:solidFill>
                  <a:srgbClr val="FFFFFF"/>
                </a:solidFill>
                <a:ea typeface="Zapf Dingbats"/>
                <a:cs typeface="Zapf Dingbats"/>
                <a:sym typeface="Zapf Dingbats"/>
              </a:rPr>
              <a:t>berwenang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atas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usul</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pimpinan</a:t>
            </a:r>
            <a:r>
              <a:rPr lang="en-US" sz="2400" dirty="0" smtClean="0">
                <a:solidFill>
                  <a:srgbClr val="FFFFFF"/>
                </a:solidFill>
                <a:ea typeface="Zapf Dingbats"/>
                <a:cs typeface="Zapf Dingbats"/>
                <a:sym typeface="Zapf Dingbats"/>
              </a:rPr>
              <a:t> unit </a:t>
            </a:r>
            <a:r>
              <a:rPr lang="en-US" sz="2400" dirty="0" err="1" smtClean="0">
                <a:solidFill>
                  <a:srgbClr val="FFFFFF"/>
                </a:solidFill>
                <a:ea typeface="Zapf Dingbats"/>
                <a:cs typeface="Zapf Dingbats"/>
                <a:sym typeface="Zapf Dingbats"/>
              </a:rPr>
              <a:t>kerja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sesuai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ketentuan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peraturan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perundang-undangan</a:t>
            </a:r>
            <a:endParaRPr lang="en-US" sz="2400" dirty="0" smtClean="0">
              <a:solidFill>
                <a:srgbClr val="FFFFFF"/>
              </a:solidFill>
              <a:ea typeface="Zapf Dingbats"/>
              <a:cs typeface="Zapf Dingbats"/>
              <a:sym typeface="Zapf Dingbats"/>
            </a:endParaRPr>
          </a:p>
          <a:p>
            <a:pPr marL="544513" indent="-544513">
              <a:buFont typeface="Zapf Dingbats" charset="0"/>
              <a:buChar char="✪"/>
              <a:tabLst>
                <a:tab pos="544513" algn="l"/>
              </a:tabLst>
            </a:pPr>
            <a:endParaRPr lang="en-US" sz="2400" dirty="0">
              <a:ea typeface="Zapf Dingbats"/>
              <a:cs typeface="Zapf Dingbats"/>
              <a:sym typeface="Zapf Dingbats"/>
            </a:endParaRPr>
          </a:p>
          <a:p>
            <a:pPr marL="544513" indent="-544513">
              <a:buFont typeface="Zapf Dingbats" charset="0"/>
              <a:buChar char="✪"/>
              <a:tabLst>
                <a:tab pos="544513" algn="l"/>
              </a:tabLst>
            </a:pPr>
            <a:r>
              <a:rPr lang="en-US" sz="2400" dirty="0" err="1" smtClean="0">
                <a:solidFill>
                  <a:srgbClr val="FFFFFF"/>
                </a:solidFill>
                <a:ea typeface="Zapf Dingbats"/>
                <a:cs typeface="Zapf Dingbats"/>
                <a:sym typeface="Zapf Dingbats"/>
              </a:rPr>
              <a:t>Dengan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diaktifkannya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kembali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jabatan</a:t>
            </a:r>
            <a:r>
              <a:rPr lang="en-US" sz="2400" dirty="0" smtClean="0">
                <a:solidFill>
                  <a:srgbClr val="FFFFFF"/>
                </a:solidFill>
                <a:ea typeface="Zapf Dingbats"/>
                <a:cs typeface="Zapf Dingbats"/>
                <a:sym typeface="Zapf Dingbats"/>
              </a:rPr>
              <a:t> PNS, PNS yang </a:t>
            </a:r>
            <a:r>
              <a:rPr lang="en-US" sz="2400" dirty="0" err="1" smtClean="0">
                <a:solidFill>
                  <a:srgbClr val="FFFFFF"/>
                </a:solidFill>
                <a:ea typeface="Zapf Dingbats"/>
                <a:cs typeface="Zapf Dingbats"/>
                <a:sym typeface="Zapf Dingbats"/>
              </a:rPr>
              <a:t>bersangkutan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menerima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kembali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hak-hak</a:t>
            </a:r>
            <a:r>
              <a:rPr lang="en-US" sz="2400" dirty="0" smtClean="0">
                <a:solidFill>
                  <a:srgbClr val="FFFFFF"/>
                </a:solidFill>
                <a:ea typeface="Zapf Dingbats"/>
                <a:cs typeface="Zapf Dingbats"/>
                <a:sym typeface="Zapf Dingbats"/>
              </a:rPr>
              <a:t> yang </a:t>
            </a:r>
            <a:r>
              <a:rPr lang="en-US" sz="2400" dirty="0" err="1" smtClean="0">
                <a:solidFill>
                  <a:srgbClr val="FFFFFF"/>
                </a:solidFill>
                <a:ea typeface="Zapf Dingbats"/>
                <a:cs typeface="Zapf Dingbats"/>
                <a:sym typeface="Zapf Dingbats"/>
              </a:rPr>
              <a:t>melekat</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pada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jabatannya</a:t>
            </a:r>
            <a:endParaRPr lang="en-US" sz="2400" dirty="0" smtClean="0">
              <a:solidFill>
                <a:srgbClr val="FFFFFF"/>
              </a:solidFill>
              <a:ea typeface="Zapf Dingbats"/>
              <a:cs typeface="Zapf Dingbats"/>
              <a:sym typeface="Zapf Dingbats"/>
            </a:endParaRPr>
          </a:p>
          <a:p>
            <a:pPr marL="544513" indent="-544513">
              <a:buFont typeface="Zapf Dingbats" charset="0"/>
              <a:buChar char="✪"/>
              <a:tabLst>
                <a:tab pos="544513" algn="l"/>
              </a:tabLst>
            </a:pPr>
            <a:endParaRPr lang="en-US" sz="2400" dirty="0">
              <a:solidFill>
                <a:srgbClr val="FFFFFF"/>
              </a:solidFill>
              <a:ea typeface="Zapf Dingbats"/>
              <a:cs typeface="Zapf Dingbats"/>
              <a:sym typeface="Zapf Dingbats"/>
            </a:endParaRPr>
          </a:p>
          <a:p>
            <a:pPr marL="544513" indent="-544513">
              <a:buFont typeface="Zapf Dingbats" charset="0"/>
              <a:buChar char="✪"/>
              <a:tabLst>
                <a:tab pos="544513" algn="l"/>
              </a:tabLst>
            </a:pPr>
            <a:endParaRPr lang="en-US" sz="2400" dirty="0" smtClean="0">
              <a:solidFill>
                <a:srgbClr val="FFFFFF"/>
              </a:solidFill>
              <a:ea typeface="Zapf Dingbats"/>
              <a:cs typeface="Zapf Dingbats"/>
              <a:sym typeface="Zapf Dingbats"/>
            </a:endParaRPr>
          </a:p>
          <a:p>
            <a:pPr marL="544513" indent="-544513">
              <a:buFont typeface="Zapf Dingbats" charset="0"/>
              <a:buChar char="✪"/>
              <a:tabLst>
                <a:tab pos="544513" algn="l"/>
              </a:tabLst>
            </a:pPr>
            <a:endParaRPr lang="en-US" sz="2400" dirty="0">
              <a:ea typeface="Zapf Dingbats"/>
              <a:cs typeface="Zapf Dingbats"/>
              <a:sym typeface="Zapf Dingbats"/>
            </a:endParaRPr>
          </a:p>
          <a:p>
            <a:pPr marL="544513" indent="-544513">
              <a:buFont typeface="Zapf Dingbats" charset="0"/>
              <a:buChar char="✪"/>
              <a:tabLst>
                <a:tab pos="544513" algn="l"/>
              </a:tabLst>
            </a:pPr>
            <a:endParaRPr lang="en-US" sz="2400" dirty="0"/>
          </a:p>
        </p:txBody>
      </p:sp>
    </p:spTree>
    <p:extLst>
      <p:ext uri="{BB962C8B-B14F-4D97-AF65-F5344CB8AC3E}">
        <p14:creationId xmlns:p14="http://schemas.microsoft.com/office/powerpoint/2010/main" val="2946352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277811" y="4031154"/>
            <a:ext cx="184666" cy="369332"/>
          </a:xfrm>
          <a:prstGeom prst="rect">
            <a:avLst/>
          </a:prstGeom>
          <a:noFill/>
        </p:spPr>
        <p:txBody>
          <a:bodyPr wrap="none" rtlCol="0">
            <a:spAutoFit/>
          </a:bodyPr>
          <a:lstStyle/>
          <a:p>
            <a:endParaRPr lang="en-US" dirty="0"/>
          </a:p>
        </p:txBody>
      </p:sp>
      <p:sp>
        <p:nvSpPr>
          <p:cNvPr id="5" name="TextBox 4"/>
          <p:cNvSpPr txBox="1"/>
          <p:nvPr/>
        </p:nvSpPr>
        <p:spPr>
          <a:xfrm>
            <a:off x="262049" y="192438"/>
            <a:ext cx="6410123" cy="461665"/>
          </a:xfrm>
          <a:prstGeom prst="rect">
            <a:avLst/>
          </a:prstGeom>
          <a:noFill/>
        </p:spPr>
        <p:txBody>
          <a:bodyPr wrap="square" rtlCol="0">
            <a:spAutoFit/>
          </a:bodyPr>
          <a:lstStyle/>
          <a:p>
            <a:r>
              <a:rPr lang="en-US" sz="2400" b="1" dirty="0" smtClean="0"/>
              <a:t>PERSYARATAN PENERBITAN SK TUGAS BELAJAR</a:t>
            </a:r>
            <a:endParaRPr lang="en-US" sz="2400" b="1" dirty="0"/>
          </a:p>
        </p:txBody>
      </p:sp>
      <p:sp>
        <p:nvSpPr>
          <p:cNvPr id="6" name="TextBox 5"/>
          <p:cNvSpPr txBox="1"/>
          <p:nvPr/>
        </p:nvSpPr>
        <p:spPr>
          <a:xfrm>
            <a:off x="262049" y="832916"/>
            <a:ext cx="8607303" cy="5139868"/>
          </a:xfrm>
          <a:prstGeom prst="rect">
            <a:avLst/>
          </a:prstGeom>
          <a:noFill/>
        </p:spPr>
        <p:txBody>
          <a:bodyPr wrap="square" rtlCol="0">
            <a:spAutoFit/>
          </a:bodyPr>
          <a:lstStyle/>
          <a:p>
            <a:pPr marL="442913" indent="-442913">
              <a:buFont typeface="Wingdings" charset="0"/>
              <a:buChar char="þ"/>
            </a:pPr>
            <a:r>
              <a:rPr lang="en-US" sz="2400" dirty="0" err="1" smtClean="0">
                <a:ea typeface="Wingdings"/>
                <a:cs typeface="Wingdings"/>
                <a:sym typeface="Wingdings"/>
              </a:rPr>
              <a:t>Menandatangani</a:t>
            </a:r>
            <a:r>
              <a:rPr lang="en-US" sz="2400" dirty="0" smtClean="0">
                <a:ea typeface="Wingdings"/>
                <a:cs typeface="Wingdings"/>
                <a:sym typeface="Wingdings"/>
              </a:rPr>
              <a:t> </a:t>
            </a:r>
            <a:r>
              <a:rPr lang="en-US" sz="2400" dirty="0" err="1" smtClean="0">
                <a:ea typeface="Wingdings"/>
                <a:cs typeface="Wingdings"/>
                <a:sym typeface="Wingdings"/>
              </a:rPr>
              <a:t>perjanjian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Adanya</a:t>
            </a:r>
            <a:r>
              <a:rPr lang="en-US" sz="2400" dirty="0" smtClean="0">
                <a:ea typeface="Wingdings"/>
                <a:cs typeface="Wingdings"/>
                <a:sym typeface="Wingdings"/>
              </a:rPr>
              <a:t> </a:t>
            </a:r>
            <a:r>
              <a:rPr lang="en-US" sz="2400" dirty="0" err="1" smtClean="0">
                <a:ea typeface="Wingdings"/>
                <a:cs typeface="Wingdings"/>
                <a:sym typeface="Wingdings"/>
              </a:rPr>
              <a:t>jaminan</a:t>
            </a:r>
            <a:r>
              <a:rPr lang="en-US" sz="2400" dirty="0" smtClean="0">
                <a:ea typeface="Wingdings"/>
                <a:cs typeface="Wingdings"/>
                <a:sym typeface="Wingdings"/>
              </a:rPr>
              <a:t> </a:t>
            </a:r>
            <a:r>
              <a:rPr lang="en-US" sz="2400" dirty="0" err="1" smtClean="0">
                <a:ea typeface="Wingdings"/>
                <a:cs typeface="Wingdings"/>
                <a:sym typeface="Wingdings"/>
              </a:rPr>
              <a:t>pembiayaan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belajar</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Mendapat</a:t>
            </a:r>
            <a:r>
              <a:rPr lang="en-US" sz="2400" dirty="0" smtClean="0">
                <a:ea typeface="Wingdings"/>
                <a:cs typeface="Wingdings"/>
                <a:sym typeface="Wingdings"/>
              </a:rPr>
              <a:t> </a:t>
            </a:r>
            <a:r>
              <a:rPr lang="en-US" sz="2400" dirty="0" err="1" smtClean="0">
                <a:ea typeface="Wingdings"/>
                <a:cs typeface="Wingdings"/>
                <a:sym typeface="Wingdings"/>
              </a:rPr>
              <a:t>persetujuan</a:t>
            </a:r>
            <a:r>
              <a:rPr lang="en-US" sz="2400" dirty="0" smtClean="0">
                <a:ea typeface="Wingdings"/>
                <a:cs typeface="Wingdings"/>
                <a:sym typeface="Wingdings"/>
              </a:rPr>
              <a:t> </a:t>
            </a:r>
            <a:r>
              <a:rPr lang="en-US" sz="2400" dirty="0" err="1" smtClean="0">
                <a:ea typeface="Wingdings"/>
                <a:cs typeface="Wingdings"/>
                <a:sym typeface="Wingdings"/>
              </a:rPr>
              <a:t>Sekretariat</a:t>
            </a:r>
            <a:r>
              <a:rPr lang="en-US" sz="2400" dirty="0" smtClean="0">
                <a:ea typeface="Wingdings"/>
                <a:cs typeface="Wingdings"/>
                <a:sym typeface="Wingdings"/>
              </a:rPr>
              <a:t> Negara </a:t>
            </a:r>
            <a:r>
              <a:rPr lang="en-US" sz="2400" dirty="0" err="1" smtClean="0">
                <a:ea typeface="Wingdings"/>
                <a:cs typeface="Wingdings"/>
                <a:sym typeface="Wingdings"/>
              </a:rPr>
              <a:t>bagi</a:t>
            </a:r>
            <a:r>
              <a:rPr lang="en-US" sz="2400" dirty="0" smtClean="0">
                <a:ea typeface="Wingdings"/>
                <a:cs typeface="Wingdings"/>
                <a:sym typeface="Wingdings"/>
              </a:rPr>
              <a:t> yang </a:t>
            </a:r>
            <a:r>
              <a:rPr lang="en-US" sz="2400" dirty="0" err="1" smtClean="0">
                <a:ea typeface="Wingdings"/>
                <a:cs typeface="Wingdings"/>
                <a:sym typeface="Wingdings"/>
              </a:rPr>
              <a:t>akan</a:t>
            </a:r>
            <a:r>
              <a:rPr lang="en-US" sz="2400" dirty="0" smtClean="0">
                <a:ea typeface="Wingdings"/>
                <a:cs typeface="Wingdings"/>
                <a:sym typeface="Wingdings"/>
              </a:rPr>
              <a:t> </a:t>
            </a:r>
            <a:r>
              <a:rPr lang="en-US" sz="2400" dirty="0" err="1" smtClean="0">
                <a:ea typeface="Wingdings"/>
                <a:cs typeface="Wingdings"/>
                <a:sym typeface="Wingdings"/>
              </a:rPr>
              <a:t>tubel</a:t>
            </a:r>
            <a:r>
              <a:rPr lang="en-US" sz="2400" dirty="0" smtClean="0">
                <a:ea typeface="Wingdings"/>
                <a:cs typeface="Wingdings"/>
                <a:sym typeface="Wingdings"/>
              </a:rPr>
              <a:t> di </a:t>
            </a:r>
            <a:r>
              <a:rPr lang="en-US" sz="2400" dirty="0" err="1" smtClean="0">
                <a:ea typeface="Wingdings"/>
                <a:cs typeface="Wingdings"/>
                <a:sym typeface="Wingdings"/>
              </a:rPr>
              <a:t>luar</a:t>
            </a:r>
            <a:r>
              <a:rPr lang="en-US" sz="2400" dirty="0" smtClean="0">
                <a:ea typeface="Wingdings"/>
                <a:cs typeface="Wingdings"/>
                <a:sym typeface="Wingdings"/>
              </a:rPr>
              <a:t> </a:t>
            </a:r>
            <a:r>
              <a:rPr lang="en-US" sz="2400" dirty="0" err="1" smtClean="0">
                <a:ea typeface="Wingdings"/>
                <a:cs typeface="Wingdings"/>
                <a:sym typeface="Wingdings"/>
              </a:rPr>
              <a:t>negeri</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Mendapat</a:t>
            </a:r>
            <a:r>
              <a:rPr lang="en-US" sz="2400" dirty="0" smtClean="0">
                <a:ea typeface="Wingdings"/>
                <a:cs typeface="Wingdings"/>
                <a:sym typeface="Wingdings"/>
              </a:rPr>
              <a:t> </a:t>
            </a:r>
            <a:r>
              <a:rPr lang="en-US" sz="2400" dirty="0" err="1" smtClean="0">
                <a:ea typeface="Wingdings"/>
                <a:cs typeface="Wingdings"/>
                <a:sym typeface="Wingdings"/>
              </a:rPr>
              <a:t>rekomendasi</a:t>
            </a:r>
            <a:r>
              <a:rPr lang="en-US" sz="2400" dirty="0" smtClean="0">
                <a:ea typeface="Wingdings"/>
                <a:cs typeface="Wingdings"/>
                <a:sym typeface="Wingdings"/>
              </a:rPr>
              <a:t> </a:t>
            </a:r>
            <a:r>
              <a:rPr lang="en-US" sz="2400" dirty="0" err="1" smtClean="0">
                <a:ea typeface="Wingdings"/>
                <a:cs typeface="Wingdings"/>
                <a:sym typeface="Wingdings"/>
              </a:rPr>
              <a:t>dari</a:t>
            </a:r>
            <a:r>
              <a:rPr lang="en-US" sz="2400" dirty="0" smtClean="0">
                <a:ea typeface="Wingdings"/>
                <a:cs typeface="Wingdings"/>
                <a:sym typeface="Wingdings"/>
              </a:rPr>
              <a:t> </a:t>
            </a:r>
            <a:r>
              <a:rPr lang="en-US" sz="2400" dirty="0" err="1" smtClean="0">
                <a:ea typeface="Wingdings"/>
                <a:cs typeface="Wingdings"/>
                <a:sym typeface="Wingdings"/>
              </a:rPr>
              <a:t>atasan</a:t>
            </a:r>
            <a:r>
              <a:rPr lang="en-US" sz="2400" dirty="0" smtClean="0">
                <a:ea typeface="Wingdings"/>
                <a:cs typeface="Wingdings"/>
                <a:sym typeface="Wingdings"/>
              </a:rPr>
              <a:t> </a:t>
            </a:r>
            <a:r>
              <a:rPr lang="en-US" sz="2400" dirty="0" err="1" smtClean="0">
                <a:ea typeface="Wingdings"/>
                <a:cs typeface="Wingdings"/>
                <a:sym typeface="Wingdings"/>
              </a:rPr>
              <a:t>langsung</a:t>
            </a:r>
            <a:r>
              <a:rPr lang="en-US" sz="2400" dirty="0" smtClean="0">
                <a:ea typeface="Wingdings"/>
                <a:cs typeface="Wingdings"/>
                <a:sym typeface="Wingdings"/>
              </a:rPr>
              <a:t> </a:t>
            </a:r>
            <a:r>
              <a:rPr lang="en-US" sz="2400" dirty="0" err="1" smtClean="0">
                <a:ea typeface="Wingdings"/>
                <a:cs typeface="Wingdings"/>
                <a:sym typeface="Wingdings"/>
              </a:rPr>
              <a:t>mengenai</a:t>
            </a:r>
            <a:r>
              <a:rPr lang="en-US" sz="2400" dirty="0" smtClean="0">
                <a:ea typeface="Wingdings"/>
                <a:cs typeface="Wingdings"/>
                <a:sym typeface="Wingdings"/>
              </a:rPr>
              <a:t> </a:t>
            </a:r>
            <a:r>
              <a:rPr lang="en-US" sz="2400" dirty="0" err="1" smtClean="0">
                <a:ea typeface="Wingdings"/>
                <a:cs typeface="Wingdings"/>
                <a:sym typeface="Wingdings"/>
              </a:rPr>
              <a:t>bidang</a:t>
            </a:r>
            <a:r>
              <a:rPr lang="en-US" sz="2400" dirty="0" smtClean="0">
                <a:ea typeface="Wingdings"/>
                <a:cs typeface="Wingdings"/>
                <a:sym typeface="Wingdings"/>
              </a:rPr>
              <a:t> </a:t>
            </a:r>
            <a:r>
              <a:rPr lang="en-US" sz="2400" dirty="0" err="1" smtClean="0">
                <a:ea typeface="Wingdings"/>
                <a:cs typeface="Wingdings"/>
                <a:sym typeface="Wingdings"/>
              </a:rPr>
              <a:t>studi</a:t>
            </a:r>
            <a:r>
              <a:rPr lang="en-US" sz="2400" dirty="0" smtClean="0">
                <a:ea typeface="Wingdings"/>
                <a:cs typeface="Wingdings"/>
                <a:sym typeface="Wingdings"/>
              </a:rPr>
              <a:t> yang </a:t>
            </a:r>
            <a:r>
              <a:rPr lang="en-US" sz="2400" dirty="0" err="1" smtClean="0">
                <a:ea typeface="Wingdings"/>
                <a:cs typeface="Wingdings"/>
                <a:sym typeface="Wingdings"/>
              </a:rPr>
              <a:t>akan</a:t>
            </a:r>
            <a:r>
              <a:rPr lang="en-US" sz="2400" dirty="0" smtClean="0">
                <a:ea typeface="Wingdings"/>
                <a:cs typeface="Wingdings"/>
                <a:sym typeface="Wingdings"/>
              </a:rPr>
              <a:t> </a:t>
            </a:r>
            <a:r>
              <a:rPr lang="en-US" sz="2400" dirty="0" err="1" smtClean="0">
                <a:ea typeface="Wingdings"/>
                <a:cs typeface="Wingdings"/>
                <a:sym typeface="Wingdings"/>
              </a:rPr>
              <a:t>ditempuh</a:t>
            </a:r>
            <a:r>
              <a:rPr lang="en-US" sz="2400" dirty="0" smtClean="0">
                <a:ea typeface="Wingdings"/>
                <a:cs typeface="Wingdings"/>
                <a:sym typeface="Wingdings"/>
              </a:rPr>
              <a:t> </a:t>
            </a:r>
            <a:r>
              <a:rPr lang="en-US" sz="2400" dirty="0" err="1" smtClean="0">
                <a:ea typeface="Wingdings"/>
                <a:cs typeface="Wingdings"/>
                <a:sym typeface="Wingdings"/>
              </a:rPr>
              <a:t>sesuai</a:t>
            </a:r>
            <a:r>
              <a:rPr lang="en-US" sz="2400" dirty="0" smtClean="0">
                <a:ea typeface="Wingdings"/>
                <a:cs typeface="Wingdings"/>
                <a:sym typeface="Wingdings"/>
              </a:rPr>
              <a:t> </a:t>
            </a:r>
            <a:r>
              <a:rPr lang="en-US" sz="2400" dirty="0" err="1" smtClean="0">
                <a:ea typeface="Wingdings"/>
                <a:cs typeface="Wingdings"/>
                <a:sym typeface="Wingdings"/>
              </a:rPr>
              <a:t>dengan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pekerjaannPNS</a:t>
            </a:r>
            <a:r>
              <a:rPr lang="en-US" sz="2400" dirty="0" smtClean="0">
                <a:ea typeface="Wingdings"/>
                <a:cs typeface="Wingdings"/>
                <a:sym typeface="Wingdings"/>
              </a:rPr>
              <a:t> </a:t>
            </a:r>
            <a:r>
              <a:rPr lang="en-US" sz="2400" dirty="0" err="1" smtClean="0">
                <a:ea typeface="Wingdings"/>
                <a:cs typeface="Wingdings"/>
                <a:sym typeface="Wingdings"/>
              </a:rPr>
              <a:t>dan</a:t>
            </a:r>
            <a:r>
              <a:rPr lang="en-US" sz="2400" dirty="0" smtClean="0">
                <a:ea typeface="Wingdings"/>
                <a:cs typeface="Wingdings"/>
                <a:sym typeface="Wingdings"/>
              </a:rPr>
              <a:t> PNS </a:t>
            </a:r>
            <a:r>
              <a:rPr lang="en-US" sz="2400" dirty="0" err="1" smtClean="0">
                <a:ea typeface="Wingdings"/>
                <a:cs typeface="Wingdings"/>
                <a:sym typeface="Wingdings"/>
              </a:rPr>
              <a:t>dpk</a:t>
            </a:r>
            <a:r>
              <a:rPr lang="en-US" sz="2400" dirty="0" smtClean="0">
                <a:ea typeface="Wingdings"/>
                <a:cs typeface="Wingdings"/>
                <a:sym typeface="Wingdings"/>
              </a:rPr>
              <a:t> di </a:t>
            </a:r>
            <a:r>
              <a:rPr lang="en-US" sz="2400" dirty="0" err="1" smtClean="0">
                <a:ea typeface="Wingdings"/>
                <a:cs typeface="Wingdings"/>
                <a:sym typeface="Wingdings"/>
              </a:rPr>
              <a:t>lingkungan</a:t>
            </a:r>
            <a:r>
              <a:rPr lang="en-US" sz="2400" dirty="0" smtClean="0">
                <a:ea typeface="Wingdings"/>
                <a:cs typeface="Wingdings"/>
                <a:sym typeface="Wingdings"/>
              </a:rPr>
              <a:t> </a:t>
            </a:r>
            <a:r>
              <a:rPr lang="en-US" sz="2400" dirty="0" err="1" smtClean="0">
                <a:ea typeface="Wingdings"/>
                <a:cs typeface="Wingdings"/>
                <a:sym typeface="Wingdings"/>
              </a:rPr>
              <a:t>Kemdikbud</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Sehat</a:t>
            </a:r>
            <a:r>
              <a:rPr lang="en-US" sz="2400" dirty="0" smtClean="0">
                <a:ea typeface="Wingdings"/>
                <a:cs typeface="Wingdings"/>
                <a:sym typeface="Wingdings"/>
              </a:rPr>
              <a:t> </a:t>
            </a:r>
            <a:r>
              <a:rPr lang="en-US" sz="2400" dirty="0" err="1" smtClean="0">
                <a:ea typeface="Wingdings"/>
                <a:cs typeface="Wingdings"/>
                <a:sym typeface="Wingdings"/>
              </a:rPr>
              <a:t>jasmani</a:t>
            </a:r>
            <a:r>
              <a:rPr lang="en-US" sz="2400" dirty="0" smtClean="0">
                <a:ea typeface="Wingdings"/>
                <a:cs typeface="Wingdings"/>
                <a:sym typeface="Wingdings"/>
              </a:rPr>
              <a:t> </a:t>
            </a:r>
            <a:r>
              <a:rPr lang="en-US" sz="2400" dirty="0" err="1" smtClean="0">
                <a:ea typeface="Wingdings"/>
                <a:cs typeface="Wingdings"/>
                <a:sym typeface="Wingdings"/>
              </a:rPr>
              <a:t>dan</a:t>
            </a:r>
            <a:r>
              <a:rPr lang="en-US" sz="2400" dirty="0" smtClean="0">
                <a:ea typeface="Wingdings"/>
                <a:cs typeface="Wingdings"/>
                <a:sym typeface="Wingdings"/>
              </a:rPr>
              <a:t> </a:t>
            </a:r>
            <a:r>
              <a:rPr lang="en-US" sz="2400" dirty="0" err="1" smtClean="0">
                <a:ea typeface="Wingdings"/>
                <a:cs typeface="Wingdings"/>
                <a:sym typeface="Wingdings"/>
              </a:rPr>
              <a:t>rohani</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Pestasi</a:t>
            </a:r>
            <a:r>
              <a:rPr lang="en-US" sz="2400" dirty="0" smtClean="0">
                <a:ea typeface="Wingdings"/>
                <a:cs typeface="Wingdings"/>
                <a:sym typeface="Wingdings"/>
              </a:rPr>
              <a:t> </a:t>
            </a:r>
            <a:r>
              <a:rPr lang="en-US" sz="2400" dirty="0" err="1" smtClean="0">
                <a:ea typeface="Wingdings"/>
                <a:cs typeface="Wingdings"/>
                <a:sym typeface="Wingdings"/>
              </a:rPr>
              <a:t>kerja</a:t>
            </a:r>
            <a:r>
              <a:rPr lang="en-US" sz="2400" dirty="0" smtClean="0">
                <a:ea typeface="Wingdings"/>
                <a:cs typeface="Wingdings"/>
                <a:sym typeface="Wingdings"/>
              </a:rPr>
              <a:t> PNS </a:t>
            </a:r>
            <a:r>
              <a:rPr lang="en-US" sz="2400" dirty="0" err="1" smtClean="0">
                <a:ea typeface="Wingdings"/>
                <a:cs typeface="Wingdings"/>
                <a:sym typeface="Wingdings"/>
              </a:rPr>
              <a:t>dalam</a:t>
            </a:r>
            <a:r>
              <a:rPr lang="en-US" sz="2400" dirty="0" smtClean="0">
                <a:ea typeface="Wingdings"/>
                <a:cs typeface="Wingdings"/>
                <a:sym typeface="Wingdings"/>
              </a:rPr>
              <a:t> 2 </a:t>
            </a:r>
            <a:r>
              <a:rPr lang="en-US" sz="2400" dirty="0" err="1" smtClean="0">
                <a:ea typeface="Wingdings"/>
                <a:cs typeface="Wingdings"/>
                <a:sym typeface="Wingdings"/>
              </a:rPr>
              <a:t>tahun</a:t>
            </a:r>
            <a:r>
              <a:rPr lang="en-US" sz="2400" dirty="0" smtClean="0">
                <a:ea typeface="Wingdings"/>
                <a:cs typeface="Wingdings"/>
                <a:sym typeface="Wingdings"/>
              </a:rPr>
              <a:t> </a:t>
            </a:r>
            <a:r>
              <a:rPr lang="en-US" sz="2400" dirty="0" err="1" smtClean="0">
                <a:ea typeface="Wingdings"/>
                <a:cs typeface="Wingdings"/>
                <a:sym typeface="Wingdings"/>
              </a:rPr>
              <a:t>terakhir</a:t>
            </a:r>
            <a:r>
              <a:rPr lang="en-US" sz="2400" dirty="0" smtClean="0">
                <a:ea typeface="Wingdings"/>
                <a:cs typeface="Wingdings"/>
                <a:sym typeface="Wingdings"/>
              </a:rPr>
              <a:t> minimal </a:t>
            </a:r>
            <a:r>
              <a:rPr lang="en-US" sz="2400" dirty="0" err="1" smtClean="0">
                <a:ea typeface="Wingdings"/>
                <a:cs typeface="Wingdings"/>
                <a:sym typeface="Wingdings"/>
              </a:rPr>
              <a:t>bernilai</a:t>
            </a:r>
            <a:r>
              <a:rPr lang="en-US" sz="2400" dirty="0" smtClean="0">
                <a:ea typeface="Wingdings"/>
                <a:cs typeface="Wingdings"/>
                <a:sym typeface="Wingdings"/>
              </a:rPr>
              <a:t> </a:t>
            </a:r>
            <a:r>
              <a:rPr lang="en-US" sz="2400" dirty="0" err="1" smtClean="0">
                <a:ea typeface="Wingdings"/>
                <a:cs typeface="Wingdings"/>
                <a:sym typeface="Wingdings"/>
              </a:rPr>
              <a:t>baik</a:t>
            </a:r>
            <a:endParaRPr lang="en-US" sz="2400" dirty="0" smtClean="0">
              <a:ea typeface="Wingdings"/>
              <a:cs typeface="Wingdings"/>
              <a:sym typeface="Wingdings"/>
            </a:endParaRPr>
          </a:p>
          <a:p>
            <a:pPr marL="442913" indent="-442913">
              <a:buFont typeface="Wingdings" charset="0"/>
              <a:buChar char="þ"/>
            </a:pPr>
            <a:r>
              <a:rPr lang="en-US" sz="2400" dirty="0" err="1" smtClean="0">
                <a:ea typeface="Wingdings"/>
                <a:cs typeface="Wingdings"/>
                <a:sym typeface="Wingdings"/>
              </a:rPr>
              <a:t>Mendapat</a:t>
            </a:r>
            <a:r>
              <a:rPr lang="en-US" sz="2400" dirty="0" smtClean="0">
                <a:ea typeface="Wingdings"/>
                <a:cs typeface="Wingdings"/>
                <a:sym typeface="Wingdings"/>
              </a:rPr>
              <a:t> </a:t>
            </a:r>
            <a:r>
              <a:rPr lang="en-US" sz="2400" dirty="0" err="1" smtClean="0">
                <a:ea typeface="Wingdings"/>
                <a:cs typeface="Wingdings"/>
                <a:sym typeface="Wingdings"/>
              </a:rPr>
              <a:t>rekomendasi</a:t>
            </a:r>
            <a:r>
              <a:rPr lang="en-US" sz="2400" dirty="0" smtClean="0">
                <a:ea typeface="Wingdings"/>
                <a:cs typeface="Wingdings"/>
                <a:sym typeface="Wingdings"/>
              </a:rPr>
              <a:t> </a:t>
            </a:r>
            <a:r>
              <a:rPr lang="en-US" sz="2400" dirty="0" err="1" smtClean="0">
                <a:ea typeface="Wingdings"/>
                <a:cs typeface="Wingdings"/>
                <a:sym typeface="Wingdings"/>
              </a:rPr>
              <a:t>dari</a:t>
            </a:r>
            <a:r>
              <a:rPr lang="en-US" sz="2400" dirty="0" smtClean="0">
                <a:ea typeface="Wingdings"/>
                <a:cs typeface="Wingdings"/>
                <a:sym typeface="Wingdings"/>
              </a:rPr>
              <a:t> </a:t>
            </a:r>
            <a:r>
              <a:rPr lang="en-US" sz="2400" dirty="0" err="1" smtClean="0">
                <a:ea typeface="Wingdings"/>
                <a:cs typeface="Wingdings"/>
                <a:sym typeface="Wingdings"/>
              </a:rPr>
              <a:t>pimpinan</a:t>
            </a:r>
            <a:r>
              <a:rPr lang="en-US" sz="2400" dirty="0" smtClean="0">
                <a:ea typeface="Wingdings"/>
                <a:cs typeface="Wingdings"/>
                <a:sym typeface="Wingdings"/>
              </a:rPr>
              <a:t> unit </a:t>
            </a:r>
            <a:r>
              <a:rPr lang="en-US" sz="2400" dirty="0" err="1" smtClean="0">
                <a:ea typeface="Wingdings"/>
                <a:cs typeface="Wingdings"/>
                <a:sym typeface="Wingdings"/>
              </a:rPr>
              <a:t>kerja</a:t>
            </a:r>
            <a:endParaRPr lang="en-US" sz="2400" dirty="0" smtClean="0">
              <a:ea typeface="Wingdings"/>
              <a:cs typeface="Wingdings"/>
              <a:sym typeface="Wingdings"/>
            </a:endParaRPr>
          </a:p>
          <a:p>
            <a:pPr marL="442913" indent="-442913">
              <a:buFont typeface="Wingdings" charset="0"/>
              <a:buChar char="þ"/>
            </a:pPr>
            <a:r>
              <a:rPr lang="en-US" sz="2400" dirty="0" smtClean="0">
                <a:ea typeface="Wingdings"/>
                <a:cs typeface="Wingdings"/>
                <a:sym typeface="Wingdings"/>
              </a:rPr>
              <a:t>Lulus </a:t>
            </a:r>
            <a:r>
              <a:rPr lang="en-US" sz="2400" dirty="0" err="1" smtClean="0">
                <a:ea typeface="Wingdings"/>
                <a:cs typeface="Wingdings"/>
                <a:sym typeface="Wingdings"/>
              </a:rPr>
              <a:t>seleksi</a:t>
            </a:r>
            <a:r>
              <a:rPr lang="en-US" sz="2400" dirty="0" smtClean="0">
                <a:ea typeface="Wingdings"/>
                <a:cs typeface="Wingdings"/>
                <a:sym typeface="Wingdings"/>
              </a:rPr>
              <a:t>/</a:t>
            </a:r>
            <a:r>
              <a:rPr lang="en-US" sz="2400" dirty="0" err="1" smtClean="0">
                <a:ea typeface="Wingdings"/>
                <a:cs typeface="Wingdings"/>
                <a:sym typeface="Wingdings"/>
              </a:rPr>
              <a:t>tes</a:t>
            </a:r>
            <a:r>
              <a:rPr lang="en-US" sz="2400" dirty="0" smtClean="0">
                <a:ea typeface="Wingdings"/>
                <a:cs typeface="Wingdings"/>
                <a:sym typeface="Wingdings"/>
              </a:rPr>
              <a:t> yang </a:t>
            </a:r>
            <a:r>
              <a:rPr lang="en-US" sz="2400" dirty="0" err="1" smtClean="0">
                <a:ea typeface="Wingdings"/>
                <a:cs typeface="Wingdings"/>
                <a:sym typeface="Wingdings"/>
              </a:rPr>
              <a:t>diwajibkan</a:t>
            </a:r>
            <a:endParaRPr lang="en-US" sz="2400" dirty="0">
              <a:ea typeface="Wingdings"/>
              <a:cs typeface="Wingdings"/>
              <a:sym typeface="Wingdings"/>
            </a:endParaRPr>
          </a:p>
          <a:p>
            <a:endParaRPr lang="en-US" sz="2400" dirty="0" smtClean="0">
              <a:ea typeface="Wingdings"/>
              <a:cs typeface="Wingdings"/>
              <a:sym typeface="Wingdings"/>
            </a:endParaRPr>
          </a:p>
          <a:p>
            <a:pPr marL="442913" indent="-442913">
              <a:buFont typeface="Wingdings" charset="0"/>
              <a:buChar char="þ"/>
            </a:pPr>
            <a:endParaRPr lang="en-US" sz="2000" dirty="0" smtClean="0">
              <a:ea typeface="Wingdings"/>
              <a:cs typeface="Wingdings"/>
              <a:sym typeface="Wingdings"/>
            </a:endParaRPr>
          </a:p>
          <a:p>
            <a:pPr marL="442913" indent="-442913">
              <a:buFont typeface="Wingdings" charset="0"/>
              <a:buChar char="þ"/>
            </a:pPr>
            <a:endParaRPr lang="en-US" sz="2000" dirty="0"/>
          </a:p>
        </p:txBody>
      </p:sp>
    </p:spTree>
    <p:extLst>
      <p:ext uri="{BB962C8B-B14F-4D97-AF65-F5344CB8AC3E}">
        <p14:creationId xmlns:p14="http://schemas.microsoft.com/office/powerpoint/2010/main" val="2304365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fade">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286790" y="1454572"/>
            <a:ext cx="3584878" cy="50807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bg1"/>
                </a:solidFill>
              </a:rPr>
              <a:t>IZIN BELAJAR:</a:t>
            </a:r>
          </a:p>
          <a:p>
            <a:pPr marL="450850" indent="-450850">
              <a:buAutoNum type="arabicPeriod"/>
            </a:pPr>
            <a:r>
              <a:rPr lang="en-US" dirty="0" smtClean="0">
                <a:solidFill>
                  <a:schemeClr val="bg1"/>
                </a:solidFill>
              </a:rPr>
              <a:t>IZINYG DIBERIKAN OLEH PEJABAT YG BERWENANG</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UNTUK MELANJUTKAN PENDIDIKAN KE JENJANG YANG LEBIH TINGGI ATAU YG SETARA</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DI DALAM MAUPUN </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 ATAS BIAYA SENDIRI</a:t>
            </a:r>
          </a:p>
          <a:p>
            <a:pPr marL="450850" indent="-450850">
              <a:buAutoNum type="arabicPeriod"/>
            </a:pPr>
            <a:endParaRPr lang="en-US" dirty="0" smtClean="0">
              <a:solidFill>
                <a:schemeClr val="bg1"/>
              </a:solidFill>
            </a:endParaRPr>
          </a:p>
          <a:p>
            <a:pPr marL="450850" indent="-450850">
              <a:buAutoNum type="arabicPeriod"/>
            </a:pPr>
            <a:r>
              <a:rPr lang="en-US" dirty="0" smtClean="0">
                <a:solidFill>
                  <a:schemeClr val="bg1"/>
                </a:solidFill>
              </a:rPr>
              <a:t>DENGAN TIDAK MENINGGALKAN TUGAS SEHARI-HARI SBG PNS</a:t>
            </a:r>
          </a:p>
          <a:p>
            <a:pPr marL="450850" indent="-450850">
              <a:buAutoNum type="arabicPeriod"/>
            </a:pPr>
            <a:endParaRPr lang="en-US" dirty="0" smtClean="0">
              <a:solidFill>
                <a:schemeClr val="bg1"/>
              </a:solidFill>
            </a:endParaRPr>
          </a:p>
          <a:p>
            <a:pPr marL="450850" indent="-450850">
              <a:buAutoNum type="arabicPeriod"/>
            </a:pPr>
            <a:endParaRPr lang="en-US" dirty="0">
              <a:solidFill>
                <a:schemeClr val="bg1"/>
              </a:solidFill>
            </a:endParaRPr>
          </a:p>
        </p:txBody>
      </p:sp>
      <p:sp>
        <p:nvSpPr>
          <p:cNvPr id="6" name="Rounded Rectangle 5"/>
          <p:cNvSpPr/>
          <p:nvPr/>
        </p:nvSpPr>
        <p:spPr>
          <a:xfrm>
            <a:off x="4273415" y="1454572"/>
            <a:ext cx="4636253" cy="1226145"/>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err="1" smtClean="0">
                <a:solidFill>
                  <a:srgbClr val="000000"/>
                </a:solidFill>
              </a:rPr>
              <a:t>Pejabat</a:t>
            </a:r>
            <a:r>
              <a:rPr lang="en-US" dirty="0" smtClean="0">
                <a:solidFill>
                  <a:srgbClr val="000000"/>
                </a:solidFill>
              </a:rPr>
              <a:t> yang </a:t>
            </a:r>
            <a:r>
              <a:rPr lang="en-US" dirty="0" err="1" smtClean="0">
                <a:solidFill>
                  <a:srgbClr val="000000"/>
                </a:solidFill>
              </a:rPr>
              <a:t>berwenang</a:t>
            </a:r>
            <a:r>
              <a:rPr lang="en-US" dirty="0" smtClean="0">
                <a:solidFill>
                  <a:srgbClr val="000000"/>
                </a:solidFill>
              </a:rPr>
              <a:t> </a:t>
            </a:r>
            <a:r>
              <a:rPr lang="en-US" dirty="0" err="1" smtClean="0">
                <a:solidFill>
                  <a:srgbClr val="000000"/>
                </a:solidFill>
              </a:rPr>
              <a:t>memberikan</a:t>
            </a:r>
            <a:r>
              <a:rPr lang="en-US" dirty="0" smtClean="0">
                <a:solidFill>
                  <a:srgbClr val="000000"/>
                </a:solidFill>
              </a:rPr>
              <a:t> IZIN  </a:t>
            </a:r>
            <a:r>
              <a:rPr lang="en-US" dirty="0" err="1" smtClean="0">
                <a:solidFill>
                  <a:srgbClr val="000000"/>
                </a:solidFill>
              </a:rPr>
              <a:t>menetapkan</a:t>
            </a:r>
            <a:r>
              <a:rPr lang="en-US" dirty="0" smtClean="0">
                <a:solidFill>
                  <a:srgbClr val="000000"/>
                </a:solidFill>
              </a:rPr>
              <a:t> IZIN </a:t>
            </a:r>
            <a:r>
              <a:rPr lang="en-US" dirty="0" err="1" smtClean="0">
                <a:solidFill>
                  <a:srgbClr val="000000"/>
                </a:solidFill>
              </a:rPr>
              <a:t>tersebut</a:t>
            </a:r>
            <a:r>
              <a:rPr lang="en-US" dirty="0" smtClean="0">
                <a:solidFill>
                  <a:srgbClr val="000000"/>
                </a:solidFill>
              </a:rPr>
              <a:t> </a:t>
            </a:r>
            <a:r>
              <a:rPr lang="en-US" dirty="0" err="1" smtClean="0">
                <a:solidFill>
                  <a:srgbClr val="000000"/>
                </a:solidFill>
              </a:rPr>
              <a:t>dalam</a:t>
            </a:r>
            <a:r>
              <a:rPr lang="en-US" dirty="0" smtClean="0">
                <a:solidFill>
                  <a:srgbClr val="000000"/>
                </a:solidFill>
              </a:rPr>
              <a:t> </a:t>
            </a:r>
            <a:r>
              <a:rPr lang="en-US" dirty="0" err="1" smtClean="0">
                <a:solidFill>
                  <a:srgbClr val="000000"/>
                </a:solidFill>
              </a:rPr>
              <a:t>suatu</a:t>
            </a:r>
            <a:r>
              <a:rPr lang="en-US" dirty="0" smtClean="0">
                <a:solidFill>
                  <a:srgbClr val="000000"/>
                </a:solidFill>
              </a:rPr>
              <a:t> </a:t>
            </a:r>
            <a:r>
              <a:rPr lang="en-US" dirty="0" err="1" smtClean="0">
                <a:solidFill>
                  <a:srgbClr val="000000"/>
                </a:solidFill>
              </a:rPr>
              <a:t>Surat</a:t>
            </a:r>
            <a:r>
              <a:rPr lang="en-US" dirty="0" smtClean="0">
                <a:solidFill>
                  <a:srgbClr val="000000"/>
                </a:solidFill>
              </a:rPr>
              <a:t> </a:t>
            </a:r>
            <a:r>
              <a:rPr lang="en-US" dirty="0" err="1">
                <a:solidFill>
                  <a:srgbClr val="000000"/>
                </a:solidFill>
              </a:rPr>
              <a:t>K</a:t>
            </a:r>
            <a:r>
              <a:rPr lang="en-US" dirty="0" err="1" smtClean="0">
                <a:solidFill>
                  <a:srgbClr val="000000"/>
                </a:solidFill>
              </a:rPr>
              <a:t>eputusan</a:t>
            </a:r>
            <a:r>
              <a:rPr lang="en-US" dirty="0" smtClean="0">
                <a:solidFill>
                  <a:srgbClr val="000000"/>
                </a:solidFill>
              </a:rPr>
              <a:t> </a:t>
            </a:r>
            <a:r>
              <a:rPr lang="en-US" dirty="0" err="1" smtClean="0">
                <a:solidFill>
                  <a:srgbClr val="000000"/>
                </a:solidFill>
              </a:rPr>
              <a:t>Menteri</a:t>
            </a:r>
            <a:r>
              <a:rPr lang="en-US" dirty="0" smtClean="0">
                <a:solidFill>
                  <a:srgbClr val="000000"/>
                </a:solidFill>
              </a:rPr>
              <a:t> </a:t>
            </a:r>
            <a:r>
              <a:rPr lang="en-US" dirty="0" err="1" smtClean="0">
                <a:solidFill>
                  <a:srgbClr val="000000"/>
                </a:solidFill>
              </a:rPr>
              <a:t>Pendidikan</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Kebudayaan</a:t>
            </a:r>
            <a:endParaRPr lang="en-US" dirty="0">
              <a:solidFill>
                <a:srgbClr val="000000"/>
              </a:solidFill>
            </a:endParaRPr>
          </a:p>
        </p:txBody>
      </p:sp>
      <p:sp>
        <p:nvSpPr>
          <p:cNvPr id="7" name="Rounded Rectangle 6"/>
          <p:cNvSpPr/>
          <p:nvPr/>
        </p:nvSpPr>
        <p:spPr>
          <a:xfrm>
            <a:off x="4273415" y="2821807"/>
            <a:ext cx="4636253" cy="371352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err="1" smtClean="0">
                <a:solidFill>
                  <a:srgbClr val="FFFFFF"/>
                </a:solidFill>
              </a:rPr>
              <a:t>Pejabat</a:t>
            </a:r>
            <a:r>
              <a:rPr lang="en-US" dirty="0" smtClean="0">
                <a:solidFill>
                  <a:srgbClr val="FFFFFF"/>
                </a:solidFill>
              </a:rPr>
              <a:t> yang </a:t>
            </a:r>
            <a:r>
              <a:rPr lang="en-US" dirty="0" err="1" smtClean="0">
                <a:solidFill>
                  <a:srgbClr val="FFFFFF"/>
                </a:solidFill>
              </a:rPr>
              <a:t>berwenang</a:t>
            </a:r>
            <a:r>
              <a:rPr lang="en-US" dirty="0" smtClean="0">
                <a:solidFill>
                  <a:srgbClr val="FFFFFF"/>
                </a:solidFill>
              </a:rPr>
              <a:t>:</a:t>
            </a:r>
          </a:p>
          <a:p>
            <a:pPr marL="442913" indent="-442913" algn="just">
              <a:buAutoNum type="arabicPeriod"/>
            </a:pPr>
            <a:r>
              <a:rPr lang="en-US" dirty="0" err="1" smtClean="0">
                <a:solidFill>
                  <a:srgbClr val="FFFFFF"/>
                </a:solidFill>
              </a:rPr>
              <a:t>Sekretaris</a:t>
            </a:r>
            <a:r>
              <a:rPr lang="en-US" dirty="0" smtClean="0">
                <a:solidFill>
                  <a:srgbClr val="FFFFFF"/>
                </a:solidFill>
              </a:rPr>
              <a:t> </a:t>
            </a:r>
            <a:r>
              <a:rPr lang="en-US" dirty="0" err="1" smtClean="0">
                <a:solidFill>
                  <a:srgbClr val="FFFFFF"/>
                </a:solidFill>
              </a:rPr>
              <a:t>Jenderal</a:t>
            </a:r>
            <a:r>
              <a:rPr lang="en-US" dirty="0" smtClean="0">
                <a:solidFill>
                  <a:srgbClr val="FFFFFF"/>
                </a:solidFill>
              </a:rPr>
              <a:t> </a:t>
            </a:r>
            <a:r>
              <a:rPr lang="en-US" dirty="0" err="1" smtClean="0">
                <a:solidFill>
                  <a:srgbClr val="FFFFFF"/>
                </a:solidFill>
              </a:rPr>
              <a:t>Kemdikbud</a:t>
            </a:r>
            <a:r>
              <a:rPr lang="en-US" dirty="0" smtClean="0">
                <a:solidFill>
                  <a:srgbClr val="FFFFFF"/>
                </a:solidFill>
              </a:rPr>
              <a:t> </a:t>
            </a:r>
            <a:r>
              <a:rPr lang="en-US" dirty="0" err="1" smtClean="0">
                <a:solidFill>
                  <a:srgbClr val="FFFFFF"/>
                </a:solidFill>
              </a:rPr>
              <a:t>untuk</a:t>
            </a:r>
            <a:r>
              <a:rPr lang="en-US" dirty="0" smtClean="0">
                <a:solidFill>
                  <a:srgbClr val="FFFFFF"/>
                </a:solidFill>
              </a:rPr>
              <a:t> </a:t>
            </a:r>
            <a:r>
              <a:rPr lang="en-US" dirty="0" err="1" smtClean="0">
                <a:solidFill>
                  <a:srgbClr val="FFFFFF"/>
                </a:solidFill>
              </a:rPr>
              <a:t>gol</a:t>
            </a:r>
            <a:r>
              <a:rPr lang="en-US" dirty="0" smtClean="0">
                <a:solidFill>
                  <a:srgbClr val="FFFFFF"/>
                </a:solidFill>
              </a:rPr>
              <a:t> </a:t>
            </a:r>
            <a:r>
              <a:rPr lang="en-US" dirty="0" err="1" smtClean="0">
                <a:solidFill>
                  <a:srgbClr val="FFFFFF"/>
                </a:solidFill>
              </a:rPr>
              <a:t>ruang</a:t>
            </a:r>
            <a:r>
              <a:rPr lang="en-US" dirty="0" smtClean="0">
                <a:solidFill>
                  <a:srgbClr val="FFFFFF"/>
                </a:solidFill>
              </a:rPr>
              <a:t> IV/e </a:t>
            </a:r>
            <a:r>
              <a:rPr lang="en-US" dirty="0" err="1" smtClean="0">
                <a:solidFill>
                  <a:srgbClr val="FFFFFF"/>
                </a:solidFill>
              </a:rPr>
              <a:t>ke</a:t>
            </a:r>
            <a:r>
              <a:rPr lang="en-US" dirty="0" smtClean="0">
                <a:solidFill>
                  <a:srgbClr val="FFFFFF"/>
                </a:solidFill>
              </a:rPr>
              <a:t> </a:t>
            </a:r>
            <a:r>
              <a:rPr lang="en-US" dirty="0" err="1" smtClean="0">
                <a:solidFill>
                  <a:srgbClr val="FFFFFF"/>
                </a:solidFill>
              </a:rPr>
              <a:t>bawah</a:t>
            </a:r>
            <a:endParaRPr lang="en-US" dirty="0" smtClean="0">
              <a:solidFill>
                <a:srgbClr val="FFFFFF"/>
              </a:solidFill>
            </a:endParaRPr>
          </a:p>
          <a:p>
            <a:pPr marL="442913" indent="-442913" algn="just">
              <a:buAutoNum type="arabicPeriod"/>
            </a:pPr>
            <a:endParaRPr lang="en-US" dirty="0" smtClean="0">
              <a:solidFill>
                <a:srgbClr val="FFFFFF"/>
              </a:solidFill>
            </a:endParaRPr>
          </a:p>
          <a:p>
            <a:pPr marL="442913" indent="-442913" algn="just">
              <a:buAutoNum type="arabicPeriod"/>
            </a:pPr>
            <a:r>
              <a:rPr lang="en-US" dirty="0" err="1" smtClean="0">
                <a:solidFill>
                  <a:srgbClr val="FFFFFF"/>
                </a:solidFill>
              </a:rPr>
              <a:t>Kepala</a:t>
            </a:r>
            <a:r>
              <a:rPr lang="en-US" dirty="0" smtClean="0">
                <a:solidFill>
                  <a:srgbClr val="FFFFFF"/>
                </a:solidFill>
              </a:rPr>
              <a:t> Biro </a:t>
            </a:r>
            <a:r>
              <a:rPr lang="en-US" dirty="0" err="1" smtClean="0">
                <a:solidFill>
                  <a:srgbClr val="FFFFFF"/>
                </a:solidFill>
              </a:rPr>
              <a:t>Umum</a:t>
            </a:r>
            <a:r>
              <a:rPr lang="en-US" dirty="0" smtClean="0">
                <a:solidFill>
                  <a:srgbClr val="FFFFFF"/>
                </a:solidFill>
              </a:rPr>
              <a:t>, </a:t>
            </a:r>
            <a:r>
              <a:rPr lang="en-US" dirty="0" err="1" smtClean="0">
                <a:solidFill>
                  <a:srgbClr val="FFFFFF"/>
                </a:solidFill>
              </a:rPr>
              <a:t>Sekretaris</a:t>
            </a:r>
            <a:r>
              <a:rPr lang="en-US" dirty="0" smtClean="0">
                <a:solidFill>
                  <a:srgbClr val="FFFFFF"/>
                </a:solidFill>
              </a:rPr>
              <a:t> Unit </a:t>
            </a:r>
            <a:r>
              <a:rPr lang="en-US" dirty="0" err="1" smtClean="0">
                <a:solidFill>
                  <a:srgbClr val="FFFFFF"/>
                </a:solidFill>
              </a:rPr>
              <a:t>Organisasi</a:t>
            </a:r>
            <a:r>
              <a:rPr lang="en-US" dirty="0" smtClean="0">
                <a:solidFill>
                  <a:srgbClr val="FFFFFF"/>
                </a:solidFill>
              </a:rPr>
              <a:t> </a:t>
            </a:r>
            <a:r>
              <a:rPr lang="en-US" dirty="0" err="1" smtClean="0">
                <a:solidFill>
                  <a:srgbClr val="FFFFFF"/>
                </a:solidFill>
              </a:rPr>
              <a:t>Utama</a:t>
            </a:r>
            <a:r>
              <a:rPr lang="en-US" dirty="0" smtClean="0">
                <a:solidFill>
                  <a:srgbClr val="FFFFFF"/>
                </a:solidFill>
              </a:rPr>
              <a:t>, PR/PK/PD </a:t>
            </a:r>
            <a:r>
              <a:rPr lang="en-US" dirty="0" err="1" smtClean="0">
                <a:solidFill>
                  <a:srgbClr val="FFFFFF"/>
                </a:solidFill>
              </a:rPr>
              <a:t>Bidang</a:t>
            </a:r>
            <a:r>
              <a:rPr lang="en-US" dirty="0" smtClean="0">
                <a:solidFill>
                  <a:srgbClr val="FFFFFF"/>
                </a:solidFill>
              </a:rPr>
              <a:t> </a:t>
            </a:r>
            <a:r>
              <a:rPr lang="en-US" dirty="0" err="1" smtClean="0">
                <a:solidFill>
                  <a:srgbClr val="FFFFFF"/>
                </a:solidFill>
              </a:rPr>
              <a:t>Administrasi</a:t>
            </a:r>
            <a:r>
              <a:rPr lang="en-US" dirty="0" smtClean="0">
                <a:solidFill>
                  <a:srgbClr val="FFFFFF"/>
                </a:solidFill>
              </a:rPr>
              <a:t> </a:t>
            </a:r>
            <a:r>
              <a:rPr lang="en-US" dirty="0" err="1" smtClean="0">
                <a:solidFill>
                  <a:srgbClr val="FFFFFF"/>
                </a:solidFill>
              </a:rPr>
              <a:t>Umum</a:t>
            </a:r>
            <a:r>
              <a:rPr lang="en-US" dirty="0" smtClean="0">
                <a:solidFill>
                  <a:srgbClr val="FFFFFF"/>
                </a:solidFill>
              </a:rPr>
              <a:t>, </a:t>
            </a:r>
            <a:r>
              <a:rPr lang="en-US" dirty="0" err="1" smtClean="0">
                <a:solidFill>
                  <a:srgbClr val="FFFFFF"/>
                </a:solidFill>
              </a:rPr>
              <a:t>untuk</a:t>
            </a:r>
            <a:r>
              <a:rPr lang="en-US" dirty="0" smtClean="0">
                <a:solidFill>
                  <a:srgbClr val="FFFFFF"/>
                </a:solidFill>
              </a:rPr>
              <a:t> </a:t>
            </a:r>
            <a:r>
              <a:rPr lang="en-US" dirty="0" err="1" smtClean="0">
                <a:solidFill>
                  <a:srgbClr val="FFFFFF"/>
                </a:solidFill>
              </a:rPr>
              <a:t>golru</a:t>
            </a:r>
            <a:r>
              <a:rPr lang="en-US" dirty="0" smtClean="0">
                <a:solidFill>
                  <a:srgbClr val="FFFFFF"/>
                </a:solidFill>
              </a:rPr>
              <a:t> IV/c </a:t>
            </a:r>
            <a:r>
              <a:rPr lang="en-US" dirty="0" err="1" smtClean="0">
                <a:solidFill>
                  <a:srgbClr val="FFFFFF"/>
                </a:solidFill>
              </a:rPr>
              <a:t>kebawah</a:t>
            </a:r>
            <a:endParaRPr lang="en-US" dirty="0" smtClean="0">
              <a:solidFill>
                <a:srgbClr val="FFFFFF"/>
              </a:solidFill>
            </a:endParaRPr>
          </a:p>
          <a:p>
            <a:pPr marL="442913" indent="-442913" algn="just">
              <a:buAutoNum type="arabicPeriod"/>
            </a:pPr>
            <a:endParaRPr lang="en-US" dirty="0" smtClean="0">
              <a:solidFill>
                <a:srgbClr val="FFFFFF"/>
              </a:solidFill>
            </a:endParaRPr>
          </a:p>
          <a:p>
            <a:pPr marL="442913" indent="-442913" algn="just">
              <a:buAutoNum type="arabicPeriod"/>
            </a:pPr>
            <a:r>
              <a:rPr lang="en-US" dirty="0" err="1" smtClean="0">
                <a:solidFill>
                  <a:srgbClr val="FFFFFF"/>
                </a:solidFill>
              </a:rPr>
              <a:t>Direktur</a:t>
            </a:r>
            <a:r>
              <a:rPr lang="en-US" dirty="0" smtClean="0">
                <a:solidFill>
                  <a:srgbClr val="FFFFFF"/>
                </a:solidFill>
              </a:rPr>
              <a:t> </a:t>
            </a:r>
            <a:r>
              <a:rPr lang="en-US" dirty="0" err="1" smtClean="0">
                <a:solidFill>
                  <a:srgbClr val="FFFFFF"/>
                </a:solidFill>
              </a:rPr>
              <a:t>Poltek</a:t>
            </a:r>
            <a:r>
              <a:rPr lang="en-US" dirty="0" smtClean="0">
                <a:solidFill>
                  <a:srgbClr val="FFFFFF"/>
                </a:solidFill>
              </a:rPr>
              <a:t>, </a:t>
            </a:r>
            <a:r>
              <a:rPr lang="en-US" dirty="0" err="1" smtClean="0">
                <a:solidFill>
                  <a:srgbClr val="FFFFFF"/>
                </a:solidFill>
              </a:rPr>
              <a:t>Sespel</a:t>
            </a:r>
            <a:r>
              <a:rPr lang="en-US" dirty="0" smtClean="0">
                <a:solidFill>
                  <a:srgbClr val="FFFFFF"/>
                </a:solidFill>
              </a:rPr>
              <a:t> </a:t>
            </a:r>
            <a:r>
              <a:rPr lang="en-US" dirty="0" err="1" smtClean="0">
                <a:solidFill>
                  <a:srgbClr val="FFFFFF"/>
                </a:solidFill>
              </a:rPr>
              <a:t>Kopertis</a:t>
            </a:r>
            <a:r>
              <a:rPr lang="en-US" dirty="0" smtClean="0">
                <a:solidFill>
                  <a:srgbClr val="FFFFFF"/>
                </a:solidFill>
              </a:rPr>
              <a:t> </a:t>
            </a:r>
            <a:r>
              <a:rPr lang="en-US" dirty="0" err="1" smtClean="0">
                <a:solidFill>
                  <a:srgbClr val="FFFFFF"/>
                </a:solidFill>
              </a:rPr>
              <a:t>bagi</a:t>
            </a:r>
            <a:r>
              <a:rPr lang="en-US" dirty="0" smtClean="0">
                <a:solidFill>
                  <a:srgbClr val="FFFFFF"/>
                </a:solidFill>
              </a:rPr>
              <a:t> PNS </a:t>
            </a:r>
            <a:r>
              <a:rPr lang="en-US" dirty="0" err="1" smtClean="0">
                <a:solidFill>
                  <a:srgbClr val="FFFFFF"/>
                </a:solidFill>
              </a:rPr>
              <a:t>golru</a:t>
            </a:r>
            <a:r>
              <a:rPr lang="en-US" dirty="0" smtClean="0">
                <a:solidFill>
                  <a:srgbClr val="FFFFFF"/>
                </a:solidFill>
              </a:rPr>
              <a:t> IV/b </a:t>
            </a:r>
            <a:r>
              <a:rPr lang="en-US" dirty="0" err="1" smtClean="0">
                <a:solidFill>
                  <a:srgbClr val="FFFFFF"/>
                </a:solidFill>
              </a:rPr>
              <a:t>ke</a:t>
            </a:r>
            <a:r>
              <a:rPr lang="en-US" dirty="0" smtClean="0">
                <a:solidFill>
                  <a:srgbClr val="FFFFFF"/>
                </a:solidFill>
              </a:rPr>
              <a:t> </a:t>
            </a:r>
            <a:r>
              <a:rPr lang="en-US" dirty="0" err="1" smtClean="0">
                <a:solidFill>
                  <a:srgbClr val="FFFFFF"/>
                </a:solidFill>
              </a:rPr>
              <a:t>bawah</a:t>
            </a:r>
            <a:r>
              <a:rPr lang="en-US" dirty="0" smtClean="0">
                <a:solidFill>
                  <a:srgbClr val="FFFFFF"/>
                </a:solidFill>
              </a:rPr>
              <a:t> di ling. </a:t>
            </a:r>
            <a:r>
              <a:rPr lang="en-US" dirty="0" err="1">
                <a:solidFill>
                  <a:srgbClr val="FFFFFF"/>
                </a:solidFill>
              </a:rPr>
              <a:t>m</a:t>
            </a:r>
            <a:r>
              <a:rPr lang="en-US" dirty="0" err="1" smtClean="0">
                <a:solidFill>
                  <a:srgbClr val="FFFFFF"/>
                </a:solidFill>
              </a:rPr>
              <a:t>asing-masing</a:t>
            </a:r>
            <a:endParaRPr lang="en-US" dirty="0">
              <a:solidFill>
                <a:srgbClr val="FFFFFF"/>
              </a:solidFill>
            </a:endParaRPr>
          </a:p>
        </p:txBody>
      </p:sp>
      <p:sp>
        <p:nvSpPr>
          <p:cNvPr id="2" name="TextBox 1"/>
          <p:cNvSpPr txBox="1"/>
          <p:nvPr/>
        </p:nvSpPr>
        <p:spPr>
          <a:xfrm>
            <a:off x="927250" y="282181"/>
            <a:ext cx="7297059" cy="584776"/>
          </a:xfrm>
          <a:prstGeom prst="rect">
            <a:avLst/>
          </a:prstGeom>
          <a:noFill/>
        </p:spPr>
        <p:txBody>
          <a:bodyPr wrap="square" rtlCol="0">
            <a:spAutoFit/>
          </a:bodyPr>
          <a:lstStyle/>
          <a:p>
            <a:pPr algn="ctr"/>
            <a:r>
              <a:rPr lang="en-US" sz="3200" dirty="0" smtClean="0">
                <a:solidFill>
                  <a:schemeClr val="bg1"/>
                </a:solidFill>
              </a:rPr>
              <a:t>IZIN BELAJAR</a:t>
            </a:r>
            <a:endParaRPr lang="en-US" sz="3200" dirty="0">
              <a:solidFill>
                <a:schemeClr val="bg1"/>
              </a:solidFill>
            </a:endParaRPr>
          </a:p>
        </p:txBody>
      </p:sp>
    </p:spTree>
    <p:extLst>
      <p:ext uri="{BB962C8B-B14F-4D97-AF65-F5344CB8AC3E}">
        <p14:creationId xmlns:p14="http://schemas.microsoft.com/office/powerpoint/2010/main" val="4140017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277811" y="4031154"/>
            <a:ext cx="184666" cy="369332"/>
          </a:xfrm>
          <a:prstGeom prst="rect">
            <a:avLst/>
          </a:prstGeom>
          <a:noFill/>
        </p:spPr>
        <p:txBody>
          <a:bodyPr wrap="none" rtlCol="0">
            <a:spAutoFit/>
          </a:bodyPr>
          <a:lstStyle/>
          <a:p>
            <a:endParaRPr lang="en-US" dirty="0"/>
          </a:p>
        </p:txBody>
      </p:sp>
      <p:sp>
        <p:nvSpPr>
          <p:cNvPr id="5" name="TextBox 4"/>
          <p:cNvSpPr txBox="1"/>
          <p:nvPr/>
        </p:nvSpPr>
        <p:spPr>
          <a:xfrm>
            <a:off x="262049" y="192438"/>
            <a:ext cx="6410123" cy="461665"/>
          </a:xfrm>
          <a:prstGeom prst="rect">
            <a:avLst/>
          </a:prstGeom>
          <a:noFill/>
        </p:spPr>
        <p:txBody>
          <a:bodyPr wrap="square" rtlCol="0">
            <a:spAutoFit/>
          </a:bodyPr>
          <a:lstStyle/>
          <a:p>
            <a:r>
              <a:rPr lang="en-US" sz="2400" b="1" dirty="0" smtClean="0">
                <a:solidFill>
                  <a:srgbClr val="FFFFFF"/>
                </a:solidFill>
              </a:rPr>
              <a:t>PERSYARATAN PENERBITAN SK IZIN  BELAJAR</a:t>
            </a:r>
            <a:endParaRPr lang="en-US" sz="2400" b="1" dirty="0">
              <a:solidFill>
                <a:srgbClr val="FFFFFF"/>
              </a:solidFill>
            </a:endParaRPr>
          </a:p>
        </p:txBody>
      </p:sp>
      <p:sp>
        <p:nvSpPr>
          <p:cNvPr id="6" name="TextBox 5"/>
          <p:cNvSpPr txBox="1"/>
          <p:nvPr/>
        </p:nvSpPr>
        <p:spPr>
          <a:xfrm>
            <a:off x="262049" y="832916"/>
            <a:ext cx="8607303" cy="5201423"/>
          </a:xfrm>
          <a:prstGeom prst="rect">
            <a:avLst/>
          </a:prstGeom>
          <a:noFill/>
        </p:spPr>
        <p:txBody>
          <a:bodyPr wrap="square" rtlCol="0">
            <a:spAutoFit/>
          </a:bodyPr>
          <a:lstStyle/>
          <a:p>
            <a:pPr marL="442913" indent="-442913">
              <a:buFont typeface="Wingdings" charset="0"/>
              <a:buChar char="þ"/>
            </a:pPr>
            <a:r>
              <a:rPr lang="en-US" sz="2400" dirty="0" err="1" smtClean="0">
                <a:solidFill>
                  <a:srgbClr val="FFFFFF"/>
                </a:solidFill>
                <a:ea typeface="Wingdings"/>
                <a:cs typeface="Wingdings"/>
                <a:sym typeface="Wingdings"/>
              </a:rPr>
              <a:t>Biaya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pendidikan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fasilitas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penunjang</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lainnya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ditanggung</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oleh</a:t>
            </a:r>
            <a:r>
              <a:rPr lang="en-US" sz="2400" dirty="0" smtClean="0">
                <a:solidFill>
                  <a:srgbClr val="FFFFFF"/>
                </a:solidFill>
                <a:ea typeface="Wingdings"/>
                <a:cs typeface="Wingdings"/>
                <a:sym typeface="Wingdings"/>
              </a:rPr>
              <a:t> PNS yang </a:t>
            </a:r>
            <a:r>
              <a:rPr lang="en-US" sz="2400" dirty="0" err="1" smtClean="0">
                <a:solidFill>
                  <a:srgbClr val="FFFFFF"/>
                </a:solidFill>
                <a:ea typeface="Wingdings"/>
                <a:cs typeface="Wingdings"/>
                <a:sym typeface="Wingdings"/>
              </a:rPr>
              <a:t>bersangkutan</a:t>
            </a:r>
            <a:endParaRPr lang="en-US" sz="2400" dirty="0" smtClean="0">
              <a:solidFill>
                <a:srgbClr val="FFFFFF"/>
              </a:solidFill>
              <a:ea typeface="Wingdings"/>
              <a:cs typeface="Wingdings"/>
              <a:sym typeface="Wingdings"/>
            </a:endParaRPr>
          </a:p>
          <a:p>
            <a:pPr marL="442913" indent="-442913">
              <a:buFont typeface="Wingdings" charset="0"/>
              <a:buChar char="þ"/>
            </a:pP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Tidak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meninggalkan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kedinasan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dan</a:t>
            </a:r>
            <a:r>
              <a:rPr lang="en-US" sz="2400" dirty="0">
                <a:solidFill>
                  <a:srgbClr val="FFFFFF"/>
                </a:solidFill>
                <a:ea typeface="Wingdings"/>
                <a:cs typeface="Wingdings"/>
                <a:sym typeface="Wingdings"/>
              </a:rPr>
              <a:t>/</a:t>
            </a:r>
            <a:r>
              <a:rPr lang="en-US" sz="2400" dirty="0" err="1" smtClean="0">
                <a:solidFill>
                  <a:srgbClr val="FFFFFF"/>
                </a:solidFill>
                <a:ea typeface="Wingdings"/>
                <a:cs typeface="Wingdings"/>
                <a:sym typeface="Wingdings"/>
              </a:rPr>
              <a:t>atau</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pekerjaan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sehari-hari</a:t>
            </a:r>
            <a:endParaRPr lang="en-US" sz="2400" dirty="0" smtClean="0">
              <a:solidFill>
                <a:srgbClr val="FFFFFF"/>
              </a:solidFill>
              <a:ea typeface="Wingdings"/>
              <a:cs typeface="Wingdings"/>
              <a:sym typeface="Wingdings"/>
            </a:endParaRPr>
          </a:p>
          <a:p>
            <a:pPr marL="442913" indent="-442913">
              <a:buFont typeface="Wingdings" charset="0"/>
              <a:buChar char="þ"/>
            </a:pPr>
            <a:endParaRPr lang="en-US" sz="2400" dirty="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Tidak</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menuntut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kenaikan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pangkat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penyesuaian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ijazah</a:t>
            </a:r>
            <a:endParaRPr lang="en-US" sz="2400" dirty="0" smtClean="0">
              <a:solidFill>
                <a:srgbClr val="FFFFFF"/>
              </a:solidFill>
              <a:ea typeface="Wingdings"/>
              <a:cs typeface="Wingdings"/>
              <a:sym typeface="Wingdings"/>
            </a:endParaRPr>
          </a:p>
          <a:p>
            <a:pPr marL="442913" indent="-442913">
              <a:buFont typeface="Wingdings" charset="0"/>
              <a:buChar char="þ"/>
            </a:pP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Penilaian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prestasi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kerja</a:t>
            </a:r>
            <a:r>
              <a:rPr lang="en-US" sz="2400" dirty="0" smtClean="0">
                <a:solidFill>
                  <a:srgbClr val="FFFFFF"/>
                </a:solidFill>
                <a:ea typeface="Wingdings"/>
                <a:cs typeface="Wingdings"/>
                <a:sym typeface="Wingdings"/>
              </a:rPr>
              <a:t> PNS </a:t>
            </a:r>
            <a:r>
              <a:rPr lang="en-US" sz="2400" dirty="0" err="1" smtClean="0">
                <a:solidFill>
                  <a:srgbClr val="FFFFFF"/>
                </a:solidFill>
                <a:ea typeface="Wingdings"/>
                <a:cs typeface="Wingdings"/>
                <a:sym typeface="Wingdings"/>
              </a:rPr>
              <a:t>dalam</a:t>
            </a:r>
            <a:r>
              <a:rPr lang="en-US" sz="2400" dirty="0" smtClean="0">
                <a:solidFill>
                  <a:srgbClr val="FFFFFF"/>
                </a:solidFill>
                <a:ea typeface="Wingdings"/>
                <a:cs typeface="Wingdings"/>
                <a:sym typeface="Wingdings"/>
              </a:rPr>
              <a:t> 2 </a:t>
            </a:r>
            <a:r>
              <a:rPr lang="en-US" sz="2400" dirty="0" err="1" smtClean="0">
                <a:solidFill>
                  <a:srgbClr val="FFFFFF"/>
                </a:solidFill>
                <a:ea typeface="Wingdings"/>
                <a:cs typeface="Wingdings"/>
                <a:sym typeface="Wingdings"/>
              </a:rPr>
              <a:t>tahun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terakhir</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sekurang-kurangnya</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bernilai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baik</a:t>
            </a:r>
            <a:endParaRPr lang="en-US" sz="2400" dirty="0" smtClean="0">
              <a:solidFill>
                <a:srgbClr val="FFFFFF"/>
              </a:solidFill>
              <a:ea typeface="Wingdings"/>
              <a:cs typeface="Wingdings"/>
              <a:sym typeface="Wingdings"/>
            </a:endParaRPr>
          </a:p>
          <a:p>
            <a:pPr marL="442913" indent="-442913">
              <a:buFont typeface="Wingdings" charset="0"/>
              <a:buChar char="þ"/>
            </a:pPr>
            <a:endParaRPr lang="en-US" sz="2400" dirty="0" smtClean="0">
              <a:solidFill>
                <a:srgbClr val="FFFFFF"/>
              </a:solidFill>
              <a:ea typeface="Wingdings"/>
              <a:cs typeface="Wingdings"/>
              <a:sym typeface="Wingdings"/>
            </a:endParaRPr>
          </a:p>
          <a:p>
            <a:pPr marL="442913" indent="-442913">
              <a:buFont typeface="Wingdings" charset="0"/>
              <a:buChar char="þ"/>
            </a:pPr>
            <a:r>
              <a:rPr lang="en-US" sz="2400" dirty="0" err="1" smtClean="0">
                <a:solidFill>
                  <a:srgbClr val="FFFFFF"/>
                </a:solidFill>
                <a:ea typeface="Wingdings"/>
                <a:cs typeface="Wingdings"/>
                <a:sym typeface="Wingdings"/>
              </a:rPr>
              <a:t>Mendapat</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rekomendasi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dari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atasan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langsung</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mengenai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bidang</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studi</a:t>
            </a:r>
            <a:r>
              <a:rPr lang="en-US" sz="2400" dirty="0" smtClean="0">
                <a:solidFill>
                  <a:srgbClr val="FFFFFF"/>
                </a:solidFill>
                <a:ea typeface="Wingdings"/>
                <a:cs typeface="Wingdings"/>
                <a:sym typeface="Wingdings"/>
              </a:rPr>
              <a:t> yang </a:t>
            </a:r>
            <a:r>
              <a:rPr lang="en-US" sz="2400" dirty="0" err="1" smtClean="0">
                <a:solidFill>
                  <a:srgbClr val="FFFFFF"/>
                </a:solidFill>
                <a:ea typeface="Wingdings"/>
                <a:cs typeface="Wingdings"/>
                <a:sym typeface="Wingdings"/>
              </a:rPr>
              <a:t>akan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ditempuh</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sesuai</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dengan</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tugas</a:t>
            </a:r>
            <a:r>
              <a:rPr lang="en-US" sz="2400" dirty="0" smtClean="0">
                <a:solidFill>
                  <a:srgbClr val="FFFFFF"/>
                </a:solidFill>
                <a:ea typeface="Wingdings"/>
                <a:cs typeface="Wingdings"/>
                <a:sym typeface="Wingdings"/>
              </a:rPr>
              <a:t> </a:t>
            </a:r>
            <a:r>
              <a:rPr lang="en-US" sz="2400" dirty="0" err="1" smtClean="0">
                <a:solidFill>
                  <a:srgbClr val="FFFFFF"/>
                </a:solidFill>
                <a:ea typeface="Wingdings"/>
                <a:cs typeface="Wingdings"/>
                <a:sym typeface="Wingdings"/>
              </a:rPr>
              <a:t>pekerjaannya</a:t>
            </a:r>
            <a:endParaRPr lang="en-US" sz="2400" dirty="0" smtClean="0">
              <a:solidFill>
                <a:srgbClr val="FFFFFF"/>
              </a:solidFill>
              <a:ea typeface="Wingdings"/>
              <a:cs typeface="Wingdings"/>
              <a:sym typeface="Wingdings"/>
            </a:endParaRPr>
          </a:p>
          <a:p>
            <a:pPr marL="442913" indent="-442913">
              <a:buFont typeface="Wingdings" charset="0"/>
              <a:buChar char="þ"/>
            </a:pPr>
            <a:endParaRPr lang="en-US" sz="2000" dirty="0">
              <a:solidFill>
                <a:srgbClr val="FFFFFF"/>
              </a:solidFill>
            </a:endParaRPr>
          </a:p>
        </p:txBody>
      </p:sp>
    </p:spTree>
    <p:extLst>
      <p:ext uri="{BB962C8B-B14F-4D97-AF65-F5344CB8AC3E}">
        <p14:creationId xmlns:p14="http://schemas.microsoft.com/office/powerpoint/2010/main" val="441006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90"/>
            </a:gs>
            <a:gs pos="100000">
              <a:srgbClr val="0000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241891" y="443427"/>
            <a:ext cx="8687934" cy="7417415"/>
          </a:xfrm>
          <a:prstGeom prst="rect">
            <a:avLst/>
          </a:prstGeom>
          <a:noFill/>
        </p:spPr>
        <p:txBody>
          <a:bodyPr wrap="square" rtlCol="0">
            <a:spAutoFit/>
          </a:bodyPr>
          <a:lstStyle/>
          <a:p>
            <a:pPr algn="ctr"/>
            <a:endParaRPr lang="en-US" sz="4000" dirty="0" smtClean="0">
              <a:solidFill>
                <a:srgbClr val="FFFFFF"/>
              </a:solidFill>
            </a:endParaRPr>
          </a:p>
          <a:p>
            <a:pPr algn="ctr"/>
            <a:r>
              <a:rPr lang="en-US" sz="4000" dirty="0" smtClean="0">
                <a:solidFill>
                  <a:srgbClr val="FFFFFF"/>
                </a:solidFill>
              </a:rPr>
              <a:t>TIDAK MENINGGALKAN TUGAS KEDINASAN DAN/ATAU PEKERJAAN SEHARI-HARI SEBAGAI PNS, DITENTUKAN BERDASARKAN KEWAJIBAN PNS UNTUK MENTAATI KETENTUAN  JAM KERJA DAN MASUK KERJA KANTOR YAITU MINIMAL 7,5 JAM PERHARI DAN/ATAU MINIMAL 37,5 JAM PERMINGGU.</a:t>
            </a:r>
          </a:p>
          <a:p>
            <a:pPr algn="ctr"/>
            <a:endParaRPr lang="en-US" sz="4000" dirty="0">
              <a:solidFill>
                <a:srgbClr val="FFFFFF"/>
              </a:solidFill>
            </a:endParaRPr>
          </a:p>
          <a:p>
            <a:pPr algn="ctr"/>
            <a:endParaRPr lang="en-US" sz="4000" dirty="0" smtClean="0">
              <a:solidFill>
                <a:srgbClr val="FFFFFF"/>
              </a:solidFill>
            </a:endParaRPr>
          </a:p>
          <a:p>
            <a:endParaRPr lang="en-US" dirty="0"/>
          </a:p>
          <a:p>
            <a:endParaRPr lang="en-US" dirty="0"/>
          </a:p>
        </p:txBody>
      </p:sp>
    </p:spTree>
    <p:extLst>
      <p:ext uri="{BB962C8B-B14F-4D97-AF65-F5344CB8AC3E}">
        <p14:creationId xmlns:p14="http://schemas.microsoft.com/office/powerpoint/2010/main" val="3676167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4">
                                            <p:txEl>
                                              <p:pRg st="1" end="1"/>
                                            </p:txEl>
                                          </p:spTgt>
                                        </p:tgtEl>
                                        <p:attrNameLst>
                                          <p:attrName>style.visibility</p:attrName>
                                        </p:attrNameLst>
                                      </p:cBhvr>
                                      <p:to>
                                        <p:strVal val="visible"/>
                                      </p:to>
                                    </p:set>
                                    <p:set>
                                      <p:cBhvr>
                                        <p:cTn id="7" dur="455" fill="hold">
                                          <p:stCondLst>
                                            <p:cond delay="0"/>
                                          </p:stCondLst>
                                        </p:cTn>
                                        <p:tgtEl>
                                          <p:spTgt spid="4">
                                            <p:txEl>
                                              <p:pRg st="1" end="1"/>
                                            </p:txEl>
                                          </p:spTgt>
                                        </p:tgtEl>
                                        <p:attrNameLst>
                                          <p:attrName>style.rotation</p:attrName>
                                        </p:attrNameLst>
                                      </p:cBhvr>
                                      <p:to>
                                        <p:strVal val="-45.0"/>
                                      </p:to>
                                    </p:set>
                                    <p:anim calcmode="lin" valueType="num">
                                      <p:cBhvr>
                                        <p:cTn id="8" dur="455" fill="hold">
                                          <p:stCondLst>
                                            <p:cond delay="455"/>
                                          </p:stCondLst>
                                        </p:cTn>
                                        <p:tgtEl>
                                          <p:spTgt spid="4">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nodeType="clickEffect">
                                  <p:stCondLst>
                                    <p:cond delay="0"/>
                                  </p:stCondLst>
                                  <p:iterate type="lt">
                                    <p:tmPct val="10000"/>
                                  </p:iterate>
                                  <p:childTnLst>
                                    <p:set>
                                      <p:cBhvr>
                                        <p:cTn id="15" dur="1" fill="hold">
                                          <p:stCondLst>
                                            <p:cond delay="0"/>
                                          </p:stCondLst>
                                        </p:cTn>
                                        <p:tgtEl>
                                          <p:spTgt spid="4">
                                            <p:txEl>
                                              <p:pRg st="1" end="1"/>
                                            </p:txEl>
                                          </p:spTgt>
                                        </p:tgtEl>
                                        <p:attrNameLst>
                                          <p:attrName>style.visibility</p:attrName>
                                        </p:attrNameLst>
                                      </p:cBhvr>
                                      <p:to>
                                        <p:strVal val="visible"/>
                                      </p:to>
                                    </p:set>
                                    <p:anim by="(-#ppt_w*2)" calcmode="lin" valueType="num">
                                      <p:cBhvr rctx="PPT">
                                        <p:cTn id="16" dur="500" autoRev="1" fill="hold">
                                          <p:stCondLst>
                                            <p:cond delay="0"/>
                                          </p:stCondLst>
                                        </p:cTn>
                                        <p:tgtEl>
                                          <p:spTgt spid="4">
                                            <p:txEl>
                                              <p:pRg st="1" end="1"/>
                                            </p:txEl>
                                          </p:spTgt>
                                        </p:tgtEl>
                                        <p:attrNameLst>
                                          <p:attrName>ppt_w</p:attrName>
                                        </p:attrNameLst>
                                      </p:cBhvr>
                                    </p:anim>
                                    <p:anim by="(#ppt_w*0.50)" calcmode="lin" valueType="num">
                                      <p:cBhvr>
                                        <p:cTn id="17" dur="500" decel="50000" autoRev="1" fill="hold">
                                          <p:stCondLst>
                                            <p:cond delay="0"/>
                                          </p:stCondLst>
                                        </p:cTn>
                                        <p:tgtEl>
                                          <p:spTgt spid="4">
                                            <p:txEl>
                                              <p:pRg st="1" end="1"/>
                                            </p:txEl>
                                          </p:spTgt>
                                        </p:tgtEl>
                                        <p:attrNameLst>
                                          <p:attrName>ppt_x</p:attrName>
                                        </p:attrNameLst>
                                      </p:cBhvr>
                                    </p:anim>
                                    <p:anim from="(-#ppt_h/2)" to="(#ppt_y)" calcmode="lin" valueType="num">
                                      <p:cBhvr>
                                        <p:cTn id="18" dur="1000" fill="hold">
                                          <p:stCondLst>
                                            <p:cond delay="0"/>
                                          </p:stCondLst>
                                        </p:cTn>
                                        <p:tgtEl>
                                          <p:spTgt spid="4">
                                            <p:txEl>
                                              <p:pRg st="1" end="1"/>
                                            </p:txEl>
                                          </p:spTgt>
                                        </p:tgtEl>
                                        <p:attrNameLst>
                                          <p:attrName>ppt_y</p:attrName>
                                        </p:attrNameLst>
                                      </p:cBhvr>
                                    </p:anim>
                                    <p:animRot by="21600000">
                                      <p:cBhvr>
                                        <p:cTn id="19" dur="1000" fill="hold">
                                          <p:stCondLst>
                                            <p:cond delay="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21734" y="624829"/>
            <a:ext cx="8922266" cy="5016758"/>
          </a:xfrm>
          <a:prstGeom prst="rect">
            <a:avLst/>
          </a:prstGeom>
          <a:noFill/>
        </p:spPr>
        <p:txBody>
          <a:bodyPr wrap="square" rtlCol="0">
            <a:spAutoFit/>
          </a:bodyPr>
          <a:lstStyle/>
          <a:p>
            <a:pPr algn="ctr"/>
            <a:endParaRPr lang="en-US" sz="4000" dirty="0" smtClean="0"/>
          </a:p>
          <a:p>
            <a:pPr algn="ctr"/>
            <a:r>
              <a:rPr lang="en-US" sz="4000" dirty="0" smtClean="0"/>
              <a:t>TIDAK MENUNTUT KENAIKAN PANGKAT PENYESUAIAN IJAZAH ARTINYA TIDAK ADA KEWAJIBAN UNIT KERJA ATAU KEMDIKBUD UNTUK MENYESUAIKAN IJAZAH (CIVIL EFFECT) YANG DIPEROLEH PNS MELALUI KEGIATAN BELAJAR ATAS BIAYA SENDIRI.</a:t>
            </a:r>
            <a:endParaRPr lang="en-US" sz="4000" dirty="0"/>
          </a:p>
        </p:txBody>
      </p:sp>
    </p:spTree>
    <p:extLst>
      <p:ext uri="{BB962C8B-B14F-4D97-AF65-F5344CB8AC3E}">
        <p14:creationId xmlns:p14="http://schemas.microsoft.com/office/powerpoint/2010/main" val="835051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1" end="1"/>
                                            </p:txEl>
                                          </p:spTgt>
                                        </p:tgtEl>
                                        <p:attrNameLst>
                                          <p:attrName>ppt_w</p:attrName>
                                        </p:attrNameLst>
                                      </p:cBhvr>
                                    </p:anim>
                                    <p:anim by="(#ppt_w*0.50)" calcmode="lin" valueType="num">
                                      <p:cBhvr>
                                        <p:cTn id="8" dur="500" decel="50000" autoRev="1" fill="hold">
                                          <p:stCondLst>
                                            <p:cond delay="0"/>
                                          </p:stCondLst>
                                        </p:cTn>
                                        <p:tgtEl>
                                          <p:spTgt spid="4">
                                            <p:txEl>
                                              <p:pRg st="1" end="1"/>
                                            </p:txEl>
                                          </p:spTgt>
                                        </p:tgtEl>
                                        <p:attrNameLst>
                                          <p:attrName>ppt_x</p:attrName>
                                        </p:attrNameLst>
                                      </p:cBhvr>
                                    </p:anim>
                                    <p:anim from="(-#ppt_h/2)" to="(#ppt_y)" calcmode="lin" valueType="num">
                                      <p:cBhvr>
                                        <p:cTn id="9" dur="1000" fill="hold">
                                          <p:stCondLst>
                                            <p:cond delay="0"/>
                                          </p:stCondLst>
                                        </p:cTn>
                                        <p:tgtEl>
                                          <p:spTgt spid="4">
                                            <p:txEl>
                                              <p:pRg st="1" end="1"/>
                                            </p:txEl>
                                          </p:spTgt>
                                        </p:tgtEl>
                                        <p:attrNameLst>
                                          <p:attrName>ppt_y</p:attrName>
                                        </p:attrNameLst>
                                      </p:cBhvr>
                                    </p:anim>
                                    <p:animRot by="21600000">
                                      <p:cBhvr>
                                        <p:cTn id="10" dur="1000" fill="hold">
                                          <p:stCondLst>
                                            <p:cond delay="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4" name="TextBox 3"/>
          <p:cNvSpPr txBox="1"/>
          <p:nvPr/>
        </p:nvSpPr>
        <p:spPr>
          <a:xfrm>
            <a:off x="262049" y="463583"/>
            <a:ext cx="8647619" cy="5016758"/>
          </a:xfrm>
          <a:prstGeom prst="rect">
            <a:avLst/>
          </a:prstGeom>
          <a:noFill/>
        </p:spPr>
        <p:txBody>
          <a:bodyPr wrap="square" rtlCol="0">
            <a:spAutoFit/>
          </a:bodyPr>
          <a:lstStyle/>
          <a:p>
            <a:pPr algn="ctr"/>
            <a:endParaRPr lang="en-US" sz="4000" dirty="0" smtClean="0"/>
          </a:p>
          <a:p>
            <a:pPr algn="ctr"/>
            <a:r>
              <a:rPr lang="en-US" sz="4000" dirty="0" smtClean="0">
                <a:solidFill>
                  <a:srgbClr val="FFFFFF"/>
                </a:solidFill>
              </a:rPr>
              <a:t>IZIN UNTUK BELAJAR ATAS BIAYA SENDIRI TIDAK DIBERIKAN APABILA BIDANG STUDI YANG AKAN DITEMPUH TIDAK SESUAI DENGAN TUGAS PEKERJAAN PNS YANG BERSANGKUTAN ATAU RENCANA PENGEMBANGAN SDM SESUAI KEBUTUHAN UNIT KERJA </a:t>
            </a:r>
            <a:endParaRPr lang="en-US" sz="4000" dirty="0">
              <a:solidFill>
                <a:srgbClr val="FFFFFF"/>
              </a:solidFill>
            </a:endParaRPr>
          </a:p>
        </p:txBody>
      </p:sp>
    </p:spTree>
    <p:extLst>
      <p:ext uri="{BB962C8B-B14F-4D97-AF65-F5344CB8AC3E}">
        <p14:creationId xmlns:p14="http://schemas.microsoft.com/office/powerpoint/2010/main" val="1127010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1" end="1"/>
                                            </p:txEl>
                                          </p:spTgt>
                                        </p:tgtEl>
                                        <p:attrNameLst>
                                          <p:attrName>ppt_w</p:attrName>
                                        </p:attrNameLst>
                                      </p:cBhvr>
                                    </p:anim>
                                    <p:anim by="(#ppt_w*0.50)" calcmode="lin" valueType="num">
                                      <p:cBhvr>
                                        <p:cTn id="8" dur="500" decel="50000" autoRev="1" fill="hold">
                                          <p:stCondLst>
                                            <p:cond delay="0"/>
                                          </p:stCondLst>
                                        </p:cTn>
                                        <p:tgtEl>
                                          <p:spTgt spid="4">
                                            <p:txEl>
                                              <p:pRg st="1" end="1"/>
                                            </p:txEl>
                                          </p:spTgt>
                                        </p:tgtEl>
                                        <p:attrNameLst>
                                          <p:attrName>ppt_x</p:attrName>
                                        </p:attrNameLst>
                                      </p:cBhvr>
                                    </p:anim>
                                    <p:anim from="(-#ppt_h/2)" to="(#ppt_y)" calcmode="lin" valueType="num">
                                      <p:cBhvr>
                                        <p:cTn id="9" dur="1000" fill="hold">
                                          <p:stCondLst>
                                            <p:cond delay="0"/>
                                          </p:stCondLst>
                                        </p:cTn>
                                        <p:tgtEl>
                                          <p:spTgt spid="4">
                                            <p:txEl>
                                              <p:pRg st="1" end="1"/>
                                            </p:txEl>
                                          </p:spTgt>
                                        </p:tgtEl>
                                        <p:attrNameLst>
                                          <p:attrName>ppt_y</p:attrName>
                                        </p:attrNameLst>
                                      </p:cBhvr>
                                    </p:anim>
                                    <p:animRot by="21600000">
                                      <p:cBhvr>
                                        <p:cTn id="10" dur="1000" fill="hold">
                                          <p:stCondLst>
                                            <p:cond delay="0"/>
                                          </p:stCondLst>
                                        </p:cTn>
                                        <p:tgtEl>
                                          <p:spTgt spid="4">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4">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4">
                                            <p:txEl>
                                              <p:pRg st="1" end="1"/>
                                            </p:txEl>
                                          </p:spTgt>
                                        </p:tgtEl>
                                        <p:attrNameLst>
                                          <p:attrName>ppt_w</p:attrName>
                                        </p:attrNameLst>
                                      </p:cBhvr>
                                    </p:anim>
                                    <p:anim by="(#ppt_w*0.50)" calcmode="lin" valueType="num">
                                      <p:cBhvr>
                                        <p:cTn id="16" dur="500" decel="50000" autoRev="1" fill="hold">
                                          <p:stCondLst>
                                            <p:cond delay="0"/>
                                          </p:stCondLst>
                                        </p:cTn>
                                        <p:tgtEl>
                                          <p:spTgt spid="4">
                                            <p:txEl>
                                              <p:pRg st="1" end="1"/>
                                            </p:txEl>
                                          </p:spTgt>
                                        </p:tgtEl>
                                        <p:attrNameLst>
                                          <p:attrName>ppt_x</p:attrName>
                                        </p:attrNameLst>
                                      </p:cBhvr>
                                    </p:anim>
                                    <p:anim from="(-#ppt_h/2)" to="(#ppt_y)" calcmode="lin" valueType="num">
                                      <p:cBhvr>
                                        <p:cTn id="17" dur="1000" fill="hold">
                                          <p:stCondLst>
                                            <p:cond delay="0"/>
                                          </p:stCondLst>
                                        </p:cTn>
                                        <p:tgtEl>
                                          <p:spTgt spid="4">
                                            <p:txEl>
                                              <p:pRg st="1" end="1"/>
                                            </p:txEl>
                                          </p:spTgt>
                                        </p:tgtEl>
                                        <p:attrNameLst>
                                          <p:attrName>ppt_y</p:attrName>
                                        </p:attrNameLst>
                                      </p:cBhvr>
                                    </p:anim>
                                    <p:animRot by="21600000">
                                      <p:cBhvr>
                                        <p:cTn id="18" dur="1000" fill="hold">
                                          <p:stCondLst>
                                            <p:cond delay="0"/>
                                          </p:stCondLst>
                                        </p:cTn>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02364" y="443427"/>
            <a:ext cx="8587146" cy="461665"/>
          </a:xfrm>
          <a:prstGeom prst="rect">
            <a:avLst/>
          </a:prstGeom>
          <a:noFill/>
        </p:spPr>
        <p:txBody>
          <a:bodyPr wrap="square" rtlCol="0">
            <a:spAutoFit/>
          </a:bodyPr>
          <a:lstStyle/>
          <a:p>
            <a:r>
              <a:rPr lang="en-US" sz="2400" b="1" dirty="0" smtClean="0">
                <a:solidFill>
                  <a:srgbClr val="FFFFFF"/>
                </a:solidFill>
              </a:rPr>
              <a:t>PROSEDUR PENERBITAN SK IZIN BELAJAR</a:t>
            </a:r>
            <a:endParaRPr lang="en-US" sz="2400" b="1" dirty="0">
              <a:solidFill>
                <a:srgbClr val="FFFFFF"/>
              </a:solidFill>
            </a:endParaRPr>
          </a:p>
        </p:txBody>
      </p:sp>
      <p:sp>
        <p:nvSpPr>
          <p:cNvPr id="5" name="TextBox 4"/>
          <p:cNvSpPr txBox="1"/>
          <p:nvPr/>
        </p:nvSpPr>
        <p:spPr>
          <a:xfrm>
            <a:off x="302364" y="1289969"/>
            <a:ext cx="8587146" cy="4524315"/>
          </a:xfrm>
          <a:prstGeom prst="rect">
            <a:avLst/>
          </a:prstGeom>
          <a:noFill/>
        </p:spPr>
        <p:txBody>
          <a:bodyPr wrap="square" rtlCol="0">
            <a:spAutoFit/>
          </a:bodyPr>
          <a:lstStyle/>
          <a:p>
            <a:pPr marL="544513" indent="-544513">
              <a:tabLst>
                <a:tab pos="544513" algn="l"/>
              </a:tabLst>
            </a:pPr>
            <a:r>
              <a:rPr lang="en-US" sz="2400" dirty="0" smtClean="0">
                <a:latin typeface="Wingdings"/>
                <a:ea typeface="Wingdings"/>
                <a:cs typeface="Wingdings"/>
                <a:sym typeface="Wingdings"/>
              </a:rPr>
              <a:t></a:t>
            </a:r>
            <a:r>
              <a:rPr lang="en-US" sz="2400" dirty="0" smtClean="0">
                <a:solidFill>
                  <a:srgbClr val="FFFFFF"/>
                </a:solidFill>
                <a:latin typeface="Wingdings"/>
                <a:ea typeface="Wingdings"/>
                <a:cs typeface="Wingdings"/>
                <a:sym typeface="Wingdings"/>
              </a:rPr>
              <a:t>	</a:t>
            </a:r>
            <a:r>
              <a:rPr lang="en-US" sz="2400" dirty="0" smtClean="0">
                <a:solidFill>
                  <a:srgbClr val="FFFFFF"/>
                </a:solidFill>
                <a:sym typeface="Wingdings"/>
              </a:rPr>
              <a:t>PNS yang </a:t>
            </a:r>
            <a:r>
              <a:rPr lang="en-US" sz="2400" dirty="0" err="1" smtClean="0">
                <a:solidFill>
                  <a:srgbClr val="FFFFFF"/>
                </a:solidFill>
                <a:sym typeface="Wingdings"/>
              </a:rPr>
              <a:t>bersangkutan</a:t>
            </a:r>
            <a:r>
              <a:rPr lang="en-US" sz="2400" dirty="0" smtClean="0">
                <a:solidFill>
                  <a:srgbClr val="FFFFFF"/>
                </a:solidFill>
                <a:sym typeface="Wingdings"/>
              </a:rPr>
              <a:t> </a:t>
            </a:r>
            <a:r>
              <a:rPr lang="en-US" sz="2400" dirty="0" err="1" smtClean="0">
                <a:solidFill>
                  <a:srgbClr val="FFFFFF"/>
                </a:solidFill>
                <a:sym typeface="Wingdings"/>
              </a:rPr>
              <a:t>mengajukan</a:t>
            </a:r>
            <a:r>
              <a:rPr lang="en-US" sz="2400" dirty="0" smtClean="0">
                <a:solidFill>
                  <a:srgbClr val="FFFFFF"/>
                </a:solidFill>
                <a:sym typeface="Wingdings"/>
              </a:rPr>
              <a:t> </a:t>
            </a:r>
            <a:r>
              <a:rPr lang="en-US" sz="2400" dirty="0" err="1" smtClean="0">
                <a:solidFill>
                  <a:srgbClr val="FFFFFF"/>
                </a:solidFill>
                <a:sym typeface="Wingdings"/>
              </a:rPr>
              <a:t>permohonan</a:t>
            </a:r>
            <a:r>
              <a:rPr lang="en-US" sz="2400" dirty="0" smtClean="0">
                <a:solidFill>
                  <a:srgbClr val="FFFFFF"/>
                </a:solidFill>
                <a:sym typeface="Wingdings"/>
              </a:rPr>
              <a:t> </a:t>
            </a:r>
            <a:r>
              <a:rPr lang="en-US" sz="2400" dirty="0" err="1" smtClean="0">
                <a:solidFill>
                  <a:srgbClr val="FFFFFF"/>
                </a:solidFill>
                <a:sym typeface="Wingdings"/>
              </a:rPr>
              <a:t>untuk</a:t>
            </a:r>
            <a:r>
              <a:rPr lang="en-US" sz="2400" dirty="0" smtClean="0">
                <a:solidFill>
                  <a:srgbClr val="FFFFFF"/>
                </a:solidFill>
                <a:sym typeface="Wingdings"/>
              </a:rPr>
              <a:t> </a:t>
            </a:r>
            <a:r>
              <a:rPr lang="en-US" sz="2400" dirty="0" err="1" smtClean="0">
                <a:solidFill>
                  <a:srgbClr val="FFFFFF"/>
                </a:solidFill>
                <a:sym typeface="Wingdings"/>
              </a:rPr>
              <a:t>diizinkan</a:t>
            </a:r>
            <a:r>
              <a:rPr lang="en-US" sz="2400" dirty="0" smtClean="0">
                <a:solidFill>
                  <a:srgbClr val="FFFFFF"/>
                </a:solidFill>
                <a:sym typeface="Wingdings"/>
              </a:rPr>
              <a:t> </a:t>
            </a:r>
            <a:r>
              <a:rPr lang="en-US" sz="2400" dirty="0" err="1" smtClean="0">
                <a:solidFill>
                  <a:srgbClr val="FFFFFF"/>
                </a:solidFill>
                <a:sym typeface="Wingdings"/>
              </a:rPr>
              <a:t>belajar</a:t>
            </a:r>
            <a:r>
              <a:rPr lang="en-US" sz="2400" dirty="0" smtClean="0">
                <a:solidFill>
                  <a:srgbClr val="FFFFFF"/>
                </a:solidFill>
                <a:sym typeface="Wingdings"/>
              </a:rPr>
              <a:t> </a:t>
            </a:r>
            <a:r>
              <a:rPr lang="en-US" sz="2400" dirty="0" err="1" smtClean="0">
                <a:solidFill>
                  <a:srgbClr val="FFFFFF"/>
                </a:solidFill>
                <a:sym typeface="Wingdings"/>
              </a:rPr>
              <a:t>atas</a:t>
            </a:r>
            <a:r>
              <a:rPr lang="en-US" sz="2400" dirty="0" smtClean="0">
                <a:solidFill>
                  <a:srgbClr val="FFFFFF"/>
                </a:solidFill>
                <a:sym typeface="Wingdings"/>
              </a:rPr>
              <a:t> </a:t>
            </a:r>
            <a:r>
              <a:rPr lang="en-US" sz="2400" dirty="0" err="1" smtClean="0">
                <a:solidFill>
                  <a:srgbClr val="FFFFFF"/>
                </a:solidFill>
                <a:sym typeface="Wingdings"/>
              </a:rPr>
              <a:t>biaya</a:t>
            </a:r>
            <a:r>
              <a:rPr lang="en-US" sz="2400" dirty="0" smtClean="0">
                <a:solidFill>
                  <a:srgbClr val="FFFFFF"/>
                </a:solidFill>
                <a:sym typeface="Wingdings"/>
              </a:rPr>
              <a:t> </a:t>
            </a:r>
            <a:r>
              <a:rPr lang="en-US" sz="2400" dirty="0" err="1" smtClean="0">
                <a:solidFill>
                  <a:srgbClr val="FFFFFF"/>
                </a:solidFill>
                <a:sym typeface="Wingdings"/>
              </a:rPr>
              <a:t>sendiri</a:t>
            </a:r>
            <a:r>
              <a:rPr lang="en-US" sz="2400" dirty="0" smtClean="0">
                <a:solidFill>
                  <a:srgbClr val="FFFFFF"/>
                </a:solidFill>
                <a:sym typeface="Wingdings"/>
              </a:rPr>
              <a:t>  </a:t>
            </a:r>
            <a:r>
              <a:rPr lang="en-US" sz="2400" dirty="0" err="1" smtClean="0">
                <a:solidFill>
                  <a:srgbClr val="FFFFFF"/>
                </a:solidFill>
                <a:sym typeface="Wingdings"/>
              </a:rPr>
              <a:t>kepada</a:t>
            </a:r>
            <a:r>
              <a:rPr lang="en-US" sz="2400" dirty="0" smtClean="0">
                <a:solidFill>
                  <a:srgbClr val="FFFFFF"/>
                </a:solidFill>
                <a:sym typeface="Wingdings"/>
              </a:rPr>
              <a:t> </a:t>
            </a:r>
            <a:r>
              <a:rPr lang="en-US" sz="2400" dirty="0" err="1" smtClean="0">
                <a:solidFill>
                  <a:srgbClr val="FFFFFF"/>
                </a:solidFill>
                <a:sym typeface="Wingdings"/>
              </a:rPr>
              <a:t>pejabat</a:t>
            </a:r>
            <a:r>
              <a:rPr lang="en-US" sz="2400" dirty="0" smtClean="0">
                <a:solidFill>
                  <a:srgbClr val="FFFFFF"/>
                </a:solidFill>
                <a:sym typeface="Wingdings"/>
              </a:rPr>
              <a:t> yang </a:t>
            </a:r>
            <a:r>
              <a:rPr lang="en-US" sz="2400" dirty="0" err="1" smtClean="0">
                <a:solidFill>
                  <a:srgbClr val="FFFFFF"/>
                </a:solidFill>
                <a:sym typeface="Wingdings"/>
              </a:rPr>
              <a:t>berwenang</a:t>
            </a:r>
            <a:endParaRPr lang="en-US" sz="2400" dirty="0" smtClean="0">
              <a:solidFill>
                <a:srgbClr val="FFFFFF"/>
              </a:solidFill>
              <a:sym typeface="Wingdings"/>
            </a:endParaRPr>
          </a:p>
          <a:p>
            <a:pPr marL="987425" indent="-987425">
              <a:tabLst>
                <a:tab pos="544513" algn="l"/>
                <a:tab pos="987425" algn="l"/>
              </a:tabLst>
            </a:pPr>
            <a:r>
              <a:rPr lang="en-US" sz="2400" dirty="0">
                <a:solidFill>
                  <a:srgbClr val="FFFFFF"/>
                </a:solidFill>
                <a:sym typeface="Wingdings"/>
              </a:rPr>
              <a:t>	</a:t>
            </a:r>
            <a:r>
              <a:rPr lang="en-US" sz="2400" dirty="0" smtClean="0">
                <a:solidFill>
                  <a:srgbClr val="FFFFFF"/>
                </a:solidFill>
                <a:latin typeface="Zapf Dingbats"/>
                <a:ea typeface="Zapf Dingbats"/>
                <a:cs typeface="Zapf Dingbats"/>
                <a:sym typeface="Zapf Dingbats"/>
              </a:rPr>
              <a:t>★</a:t>
            </a:r>
            <a:r>
              <a:rPr lang="en-US" sz="2400" dirty="0">
                <a:solidFill>
                  <a:srgbClr val="FFFFFF"/>
                </a:solidFill>
                <a:latin typeface="Zapf Dingbats"/>
                <a:ea typeface="Zapf Dingbats"/>
                <a:cs typeface="Zapf Dingbats"/>
                <a:sym typeface="Zapf Dingbats"/>
              </a:rPr>
              <a:t>	</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surat</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permohonan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antara</a:t>
            </a:r>
            <a:r>
              <a:rPr lang="en-US" sz="2400" dirty="0" smtClean="0">
                <a:solidFill>
                  <a:srgbClr val="FFFFFF"/>
                </a:solidFill>
                <a:ea typeface="Zapf Dingbats"/>
                <a:cs typeface="Zapf Dingbats"/>
                <a:sym typeface="Zapf Dingbats"/>
              </a:rPr>
              <a:t> lain </a:t>
            </a:r>
            <a:r>
              <a:rPr lang="en-US" sz="2400" dirty="0" err="1" smtClean="0">
                <a:solidFill>
                  <a:srgbClr val="FFFFFF"/>
                </a:solidFill>
                <a:ea typeface="Zapf Dingbats"/>
                <a:cs typeface="Zapf Dingbats"/>
                <a:sym typeface="Zapf Dingbats"/>
              </a:rPr>
              <a:t>menyatakan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bahwa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kegiatan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belajar</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atas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biaya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sendiri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tersebut</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mengganggu</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tugas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sehari-hari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sebagai</a:t>
            </a:r>
            <a:r>
              <a:rPr lang="en-US" sz="2400" dirty="0" smtClean="0">
                <a:solidFill>
                  <a:srgbClr val="FFFFFF"/>
                </a:solidFill>
                <a:ea typeface="Zapf Dingbats"/>
                <a:cs typeface="Zapf Dingbats"/>
                <a:sym typeface="Zapf Dingbats"/>
              </a:rPr>
              <a:t> PNS </a:t>
            </a:r>
            <a:r>
              <a:rPr lang="en-US" sz="2400" dirty="0" err="1" smtClean="0">
                <a:solidFill>
                  <a:srgbClr val="FFFFFF"/>
                </a:solidFill>
                <a:ea typeface="Zapf Dingbats"/>
                <a:cs typeface="Zapf Dingbats"/>
                <a:sym typeface="Zapf Dingbats"/>
              </a:rPr>
              <a:t>atau</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dilaksanakan</a:t>
            </a:r>
            <a:r>
              <a:rPr lang="en-US" sz="2400" dirty="0" smtClean="0">
                <a:solidFill>
                  <a:srgbClr val="FFFFFF"/>
                </a:solidFill>
                <a:ea typeface="Zapf Dingbats"/>
                <a:cs typeface="Zapf Dingbats"/>
                <a:sym typeface="Zapf Dingbats"/>
              </a:rPr>
              <a:t> di </a:t>
            </a:r>
            <a:r>
              <a:rPr lang="en-US" sz="2400" dirty="0" err="1" smtClean="0">
                <a:solidFill>
                  <a:srgbClr val="FFFFFF"/>
                </a:solidFill>
                <a:ea typeface="Zapf Dingbats"/>
                <a:cs typeface="Zapf Dingbats"/>
                <a:sym typeface="Zapf Dingbats"/>
              </a:rPr>
              <a:t>luar</a:t>
            </a:r>
            <a:r>
              <a:rPr lang="en-US" sz="2400" dirty="0" smtClean="0">
                <a:solidFill>
                  <a:srgbClr val="FFFFFF"/>
                </a:solidFill>
                <a:ea typeface="Zapf Dingbats"/>
                <a:cs typeface="Zapf Dingbats"/>
                <a:sym typeface="Zapf Dingbats"/>
              </a:rPr>
              <a:t> jam </a:t>
            </a:r>
            <a:r>
              <a:rPr lang="en-US" sz="2400" dirty="0" err="1" smtClean="0">
                <a:solidFill>
                  <a:srgbClr val="FFFFFF"/>
                </a:solidFill>
                <a:ea typeface="Zapf Dingbats"/>
                <a:cs typeface="Zapf Dingbats"/>
                <a:sym typeface="Zapf Dingbats"/>
              </a:rPr>
              <a:t>kerja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kantor</a:t>
            </a:r>
            <a:r>
              <a:rPr lang="en-US" sz="2400" dirty="0" smtClean="0">
                <a:solidFill>
                  <a:srgbClr val="FFFFFF"/>
                </a:solidFill>
                <a:ea typeface="Zapf Dingbats"/>
                <a:cs typeface="Zapf Dingbats"/>
                <a:sym typeface="Zapf Dingbats"/>
              </a:rPr>
              <a:t>.</a:t>
            </a:r>
          </a:p>
          <a:p>
            <a:pPr marL="987425" indent="-987425">
              <a:tabLst>
                <a:tab pos="544513" algn="l"/>
                <a:tab pos="987425" algn="l"/>
              </a:tabLst>
            </a:pPr>
            <a:endParaRPr lang="en-US" sz="2400" dirty="0" smtClean="0">
              <a:solidFill>
                <a:srgbClr val="FFFFFF"/>
              </a:solidFill>
              <a:ea typeface="Zapf Dingbats"/>
              <a:cs typeface="Zapf Dingbats"/>
              <a:sym typeface="Zapf Dingbats"/>
            </a:endParaRPr>
          </a:p>
          <a:p>
            <a:pPr marL="987425" indent="-987425">
              <a:tabLst>
                <a:tab pos="544513" algn="l"/>
                <a:tab pos="987425" algn="l"/>
              </a:tabLst>
            </a:pPr>
            <a:r>
              <a:rPr lang="en-US" sz="2400" dirty="0">
                <a:solidFill>
                  <a:srgbClr val="FFFFFF"/>
                </a:solidFill>
                <a:ea typeface="Zapf Dingbats"/>
                <a:cs typeface="Zapf Dingbats"/>
                <a:sym typeface="Zapf Dingbats"/>
              </a:rPr>
              <a:t>	</a:t>
            </a:r>
            <a:r>
              <a:rPr lang="en-US" sz="2400" dirty="0" smtClean="0">
                <a:solidFill>
                  <a:srgbClr val="FFFFFF"/>
                </a:solidFill>
                <a:latin typeface="Zapf Dingbats"/>
                <a:ea typeface="Zapf Dingbats"/>
                <a:cs typeface="Zapf Dingbats"/>
                <a:sym typeface="Zapf Dingbats"/>
              </a:rPr>
              <a:t>★</a:t>
            </a:r>
            <a:r>
              <a:rPr lang="en-US" sz="2400" dirty="0">
                <a:solidFill>
                  <a:srgbClr val="FFFFFF"/>
                </a:solidFill>
                <a:sym typeface="Zapf Dingbats"/>
              </a:rPr>
              <a:t>	</a:t>
            </a:r>
            <a:r>
              <a:rPr lang="en-US" sz="2400" dirty="0" err="1" smtClean="0">
                <a:solidFill>
                  <a:srgbClr val="FFFFFF"/>
                </a:solidFill>
                <a:sym typeface="Zapf Dingbats"/>
              </a:rPr>
              <a:t>apabila</a:t>
            </a:r>
            <a:r>
              <a:rPr lang="en-US" sz="2400" dirty="0" smtClean="0">
                <a:solidFill>
                  <a:srgbClr val="FFFFFF"/>
                </a:solidFill>
                <a:sym typeface="Zapf Dingbats"/>
              </a:rPr>
              <a:t> </a:t>
            </a:r>
            <a:r>
              <a:rPr lang="en-US" sz="2400" dirty="0" err="1" smtClean="0">
                <a:solidFill>
                  <a:srgbClr val="FFFFFF"/>
                </a:solidFill>
                <a:sym typeface="Zapf Dingbats"/>
              </a:rPr>
              <a:t>dalam</a:t>
            </a:r>
            <a:r>
              <a:rPr lang="en-US" sz="2400" dirty="0" smtClean="0">
                <a:solidFill>
                  <a:srgbClr val="FFFFFF"/>
                </a:solidFill>
                <a:sym typeface="Zapf Dingbats"/>
              </a:rPr>
              <a:t> </a:t>
            </a:r>
            <a:r>
              <a:rPr lang="en-US" sz="2400" dirty="0" err="1" smtClean="0">
                <a:solidFill>
                  <a:srgbClr val="FFFFFF"/>
                </a:solidFill>
                <a:sym typeface="Zapf Dingbats"/>
              </a:rPr>
              <a:t>pelaksanaan</a:t>
            </a:r>
            <a:r>
              <a:rPr lang="en-US" sz="2400" dirty="0" smtClean="0">
                <a:solidFill>
                  <a:srgbClr val="FFFFFF"/>
                </a:solidFill>
                <a:sym typeface="Zapf Dingbats"/>
              </a:rPr>
              <a:t> </a:t>
            </a:r>
            <a:r>
              <a:rPr lang="en-US" sz="2400" dirty="0" err="1" smtClean="0">
                <a:solidFill>
                  <a:srgbClr val="FFFFFF"/>
                </a:solidFill>
                <a:sym typeface="Zapf Dingbats"/>
              </a:rPr>
              <a:t>belajar</a:t>
            </a:r>
            <a:r>
              <a:rPr lang="en-US" sz="2400" dirty="0" smtClean="0">
                <a:solidFill>
                  <a:srgbClr val="FFFFFF"/>
                </a:solidFill>
                <a:sym typeface="Zapf Dingbats"/>
              </a:rPr>
              <a:t> </a:t>
            </a:r>
            <a:r>
              <a:rPr lang="en-US" sz="2400" dirty="0" err="1" smtClean="0">
                <a:solidFill>
                  <a:srgbClr val="FFFFFF"/>
                </a:solidFill>
                <a:sym typeface="Zapf Dingbats"/>
              </a:rPr>
              <a:t>atas</a:t>
            </a:r>
            <a:r>
              <a:rPr lang="en-US" sz="2400" dirty="0" smtClean="0">
                <a:solidFill>
                  <a:srgbClr val="FFFFFF"/>
                </a:solidFill>
                <a:sym typeface="Zapf Dingbats"/>
              </a:rPr>
              <a:t> </a:t>
            </a:r>
            <a:r>
              <a:rPr lang="en-US" sz="2400" dirty="0" err="1" smtClean="0">
                <a:solidFill>
                  <a:srgbClr val="FFFFFF"/>
                </a:solidFill>
                <a:sym typeface="Zapf Dingbats"/>
              </a:rPr>
              <a:t>biaya</a:t>
            </a:r>
            <a:r>
              <a:rPr lang="en-US" sz="2400" dirty="0" smtClean="0">
                <a:solidFill>
                  <a:srgbClr val="FFFFFF"/>
                </a:solidFill>
                <a:sym typeface="Zapf Dingbats"/>
              </a:rPr>
              <a:t> </a:t>
            </a:r>
            <a:r>
              <a:rPr lang="en-US" sz="2400" dirty="0" err="1" smtClean="0">
                <a:solidFill>
                  <a:srgbClr val="FFFFFF"/>
                </a:solidFill>
                <a:sym typeface="Zapf Dingbats"/>
              </a:rPr>
              <a:t>sendiri</a:t>
            </a:r>
            <a:r>
              <a:rPr lang="en-US" sz="2400" dirty="0" smtClean="0">
                <a:solidFill>
                  <a:srgbClr val="FFFFFF"/>
                </a:solidFill>
                <a:sym typeface="Zapf Dingbats"/>
              </a:rPr>
              <a:t> </a:t>
            </a:r>
            <a:r>
              <a:rPr lang="en-US" sz="2400" dirty="0" err="1" smtClean="0">
                <a:solidFill>
                  <a:srgbClr val="FFFFFF"/>
                </a:solidFill>
                <a:sym typeface="Zapf Dingbats"/>
              </a:rPr>
              <a:t>tersebut</a:t>
            </a:r>
            <a:r>
              <a:rPr lang="en-US" sz="2400" dirty="0" smtClean="0">
                <a:solidFill>
                  <a:srgbClr val="FFFFFF"/>
                </a:solidFill>
                <a:sym typeface="Zapf Dingbats"/>
              </a:rPr>
              <a:t> </a:t>
            </a:r>
            <a:r>
              <a:rPr lang="en-US" sz="2400" dirty="0" err="1" smtClean="0">
                <a:solidFill>
                  <a:srgbClr val="FFFFFF"/>
                </a:solidFill>
                <a:sym typeface="Zapf Dingbats"/>
              </a:rPr>
              <a:t>ternyata</a:t>
            </a:r>
            <a:r>
              <a:rPr lang="en-US" sz="2400" dirty="0" smtClean="0">
                <a:solidFill>
                  <a:srgbClr val="FFFFFF"/>
                </a:solidFill>
                <a:sym typeface="Zapf Dingbats"/>
              </a:rPr>
              <a:t> </a:t>
            </a:r>
            <a:r>
              <a:rPr lang="en-US" sz="2400" dirty="0" err="1" smtClean="0">
                <a:solidFill>
                  <a:srgbClr val="FFFFFF"/>
                </a:solidFill>
                <a:sym typeface="Zapf Dingbats"/>
              </a:rPr>
              <a:t>dalam</a:t>
            </a:r>
            <a:r>
              <a:rPr lang="en-US" sz="2400" dirty="0" smtClean="0">
                <a:solidFill>
                  <a:srgbClr val="FFFFFF"/>
                </a:solidFill>
                <a:sym typeface="Zapf Dingbats"/>
              </a:rPr>
              <a:t> </a:t>
            </a:r>
            <a:r>
              <a:rPr lang="en-US" sz="2400" dirty="0" err="1" smtClean="0">
                <a:solidFill>
                  <a:srgbClr val="FFFFFF"/>
                </a:solidFill>
                <a:sym typeface="Zapf Dingbats"/>
              </a:rPr>
              <a:t>pelaksanaannya</a:t>
            </a:r>
            <a:r>
              <a:rPr lang="en-US" sz="2400" dirty="0" smtClean="0">
                <a:solidFill>
                  <a:srgbClr val="FFFFFF"/>
                </a:solidFill>
                <a:sym typeface="Zapf Dingbats"/>
              </a:rPr>
              <a:t> </a:t>
            </a:r>
            <a:r>
              <a:rPr lang="en-US" sz="2400" dirty="0" err="1" smtClean="0">
                <a:solidFill>
                  <a:srgbClr val="FFFFFF"/>
                </a:solidFill>
                <a:sym typeface="Zapf Dingbats"/>
              </a:rPr>
              <a:t>menganggu</a:t>
            </a:r>
            <a:r>
              <a:rPr lang="en-US" sz="2400" dirty="0" smtClean="0">
                <a:solidFill>
                  <a:srgbClr val="FFFFFF"/>
                </a:solidFill>
                <a:sym typeface="Zapf Dingbats"/>
              </a:rPr>
              <a:t> </a:t>
            </a:r>
            <a:r>
              <a:rPr lang="en-US" sz="2400" dirty="0" err="1" smtClean="0">
                <a:solidFill>
                  <a:srgbClr val="FFFFFF"/>
                </a:solidFill>
                <a:sym typeface="Zapf Dingbats"/>
              </a:rPr>
              <a:t>tugas</a:t>
            </a:r>
            <a:r>
              <a:rPr lang="en-US" sz="2400" dirty="0" smtClean="0">
                <a:solidFill>
                  <a:srgbClr val="FFFFFF"/>
                </a:solidFill>
                <a:sym typeface="Zapf Dingbats"/>
              </a:rPr>
              <a:t> </a:t>
            </a:r>
            <a:r>
              <a:rPr lang="en-US" sz="2400" dirty="0" err="1" smtClean="0">
                <a:solidFill>
                  <a:srgbClr val="FFFFFF"/>
                </a:solidFill>
                <a:sym typeface="Zapf Dingbats"/>
              </a:rPr>
              <a:t>sehari-hari</a:t>
            </a:r>
            <a:r>
              <a:rPr lang="en-US" sz="2400" dirty="0" smtClean="0">
                <a:solidFill>
                  <a:srgbClr val="FFFFFF"/>
                </a:solidFill>
                <a:sym typeface="Zapf Dingbats"/>
              </a:rPr>
              <a:t> </a:t>
            </a:r>
            <a:r>
              <a:rPr lang="en-US" sz="2400" dirty="0" err="1" smtClean="0">
                <a:solidFill>
                  <a:srgbClr val="FFFFFF"/>
                </a:solidFill>
                <a:sym typeface="Zapf Dingbats"/>
              </a:rPr>
              <a:t>sebagai</a:t>
            </a:r>
            <a:r>
              <a:rPr lang="en-US" sz="2400" dirty="0" smtClean="0">
                <a:solidFill>
                  <a:srgbClr val="FFFFFF"/>
                </a:solidFill>
                <a:sym typeface="Zapf Dingbats"/>
              </a:rPr>
              <a:t> PNS, </a:t>
            </a:r>
            <a:r>
              <a:rPr lang="en-US" sz="2400" dirty="0" err="1" smtClean="0">
                <a:solidFill>
                  <a:srgbClr val="FFFFFF"/>
                </a:solidFill>
                <a:sym typeface="Zapf Dingbats"/>
              </a:rPr>
              <a:t>maka</a:t>
            </a:r>
            <a:r>
              <a:rPr lang="en-US" sz="2400" dirty="0" smtClean="0">
                <a:solidFill>
                  <a:srgbClr val="FFFFFF"/>
                </a:solidFill>
                <a:sym typeface="Zapf Dingbats"/>
              </a:rPr>
              <a:t>  </a:t>
            </a:r>
            <a:r>
              <a:rPr lang="en-US" sz="2400" dirty="0" err="1" smtClean="0">
                <a:solidFill>
                  <a:srgbClr val="FFFFFF"/>
                </a:solidFill>
                <a:sym typeface="Zapf Dingbats"/>
              </a:rPr>
              <a:t>izin</a:t>
            </a:r>
            <a:r>
              <a:rPr lang="en-US" sz="2400" dirty="0" smtClean="0">
                <a:solidFill>
                  <a:srgbClr val="FFFFFF"/>
                </a:solidFill>
                <a:sym typeface="Zapf Dingbats"/>
              </a:rPr>
              <a:t> </a:t>
            </a:r>
            <a:r>
              <a:rPr lang="en-US" sz="2400" dirty="0" err="1" smtClean="0">
                <a:solidFill>
                  <a:srgbClr val="FFFFFF"/>
                </a:solidFill>
                <a:sym typeface="Zapf Dingbats"/>
              </a:rPr>
              <a:t>belajar</a:t>
            </a:r>
            <a:r>
              <a:rPr lang="en-US" sz="2400" dirty="0" smtClean="0">
                <a:solidFill>
                  <a:srgbClr val="FFFFFF"/>
                </a:solidFill>
                <a:sym typeface="Zapf Dingbats"/>
              </a:rPr>
              <a:t> yang </a:t>
            </a:r>
            <a:r>
              <a:rPr lang="en-US" sz="2400" dirty="0" err="1" smtClean="0">
                <a:solidFill>
                  <a:srgbClr val="FFFFFF"/>
                </a:solidFill>
                <a:sym typeface="Zapf Dingbats"/>
              </a:rPr>
              <a:t>diberikan</a:t>
            </a:r>
            <a:r>
              <a:rPr lang="en-US" sz="2400" dirty="0" smtClean="0">
                <a:solidFill>
                  <a:srgbClr val="FFFFFF"/>
                </a:solidFill>
                <a:sym typeface="Zapf Dingbats"/>
              </a:rPr>
              <a:t> </a:t>
            </a:r>
            <a:r>
              <a:rPr lang="en-US" sz="2400" dirty="0" err="1" smtClean="0">
                <a:solidFill>
                  <a:srgbClr val="FFFFFF"/>
                </a:solidFill>
                <a:sym typeface="Zapf Dingbats"/>
              </a:rPr>
              <a:t>akan</a:t>
            </a:r>
            <a:r>
              <a:rPr lang="en-US" sz="2400" dirty="0" smtClean="0">
                <a:solidFill>
                  <a:srgbClr val="FFFFFF"/>
                </a:solidFill>
                <a:sym typeface="Zapf Dingbats"/>
              </a:rPr>
              <a:t> </a:t>
            </a:r>
            <a:r>
              <a:rPr lang="en-US" sz="2400" dirty="0" err="1" smtClean="0">
                <a:solidFill>
                  <a:srgbClr val="FFFFFF"/>
                </a:solidFill>
                <a:sym typeface="Zapf Dingbats"/>
              </a:rPr>
              <a:t>dicabut</a:t>
            </a:r>
            <a:r>
              <a:rPr lang="en-US" sz="2400" dirty="0" smtClean="0">
                <a:solidFill>
                  <a:srgbClr val="FFFFFF"/>
                </a:solidFill>
                <a:sym typeface="Zapf Dingbats"/>
              </a:rPr>
              <a:t> </a:t>
            </a:r>
            <a:r>
              <a:rPr lang="en-US" sz="2400" dirty="0" err="1" smtClean="0">
                <a:solidFill>
                  <a:srgbClr val="FFFFFF"/>
                </a:solidFill>
                <a:sym typeface="Zapf Dingbats"/>
              </a:rPr>
              <a:t>kembali</a:t>
            </a:r>
            <a:r>
              <a:rPr lang="en-US" sz="2400" dirty="0" smtClean="0">
                <a:solidFill>
                  <a:srgbClr val="FFFFFF"/>
                </a:solidFill>
                <a:sym typeface="Zapf Dingbats"/>
              </a:rPr>
              <a:t> </a:t>
            </a:r>
            <a:r>
              <a:rPr lang="en-US" sz="2400" dirty="0" err="1" smtClean="0">
                <a:solidFill>
                  <a:srgbClr val="FFFFFF"/>
                </a:solidFill>
                <a:sym typeface="Zapf Dingbats"/>
              </a:rPr>
              <a:t>oleh</a:t>
            </a:r>
            <a:r>
              <a:rPr lang="en-US" sz="2400" dirty="0" smtClean="0">
                <a:solidFill>
                  <a:srgbClr val="FFFFFF"/>
                </a:solidFill>
                <a:sym typeface="Zapf Dingbats"/>
              </a:rPr>
              <a:t> </a:t>
            </a:r>
            <a:r>
              <a:rPr lang="en-US" sz="2400" dirty="0" err="1" smtClean="0">
                <a:solidFill>
                  <a:srgbClr val="FFFFFF"/>
                </a:solidFill>
                <a:sym typeface="Zapf Dingbats"/>
              </a:rPr>
              <a:t>pejabat</a:t>
            </a:r>
            <a:r>
              <a:rPr lang="en-US" sz="2400" dirty="0" smtClean="0">
                <a:solidFill>
                  <a:srgbClr val="FFFFFF"/>
                </a:solidFill>
                <a:sym typeface="Zapf Dingbats"/>
              </a:rPr>
              <a:t> yang </a:t>
            </a:r>
            <a:r>
              <a:rPr lang="en-US" sz="2400" dirty="0" err="1" smtClean="0">
                <a:solidFill>
                  <a:srgbClr val="FFFFFF"/>
                </a:solidFill>
                <a:sym typeface="Zapf Dingbats"/>
              </a:rPr>
              <a:t>berwenang</a:t>
            </a:r>
            <a:r>
              <a:rPr lang="en-US" sz="2400" dirty="0" smtClean="0">
                <a:solidFill>
                  <a:srgbClr val="FFFFFF"/>
                </a:solidFill>
                <a:sym typeface="Zapf Dingbats"/>
              </a:rPr>
              <a:t>.</a:t>
            </a:r>
            <a:endParaRPr lang="en-US" sz="2400" dirty="0">
              <a:solidFill>
                <a:srgbClr val="FFFFFF"/>
              </a:solidFill>
            </a:endParaRPr>
          </a:p>
        </p:txBody>
      </p:sp>
    </p:spTree>
    <p:extLst>
      <p:ext uri="{BB962C8B-B14F-4D97-AF65-F5344CB8AC3E}">
        <p14:creationId xmlns:p14="http://schemas.microsoft.com/office/powerpoint/2010/main" val="2248080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TextBox 4"/>
          <p:cNvSpPr txBox="1"/>
          <p:nvPr/>
        </p:nvSpPr>
        <p:spPr>
          <a:xfrm>
            <a:off x="302364" y="423271"/>
            <a:ext cx="8587146" cy="4524315"/>
          </a:xfrm>
          <a:prstGeom prst="rect">
            <a:avLst/>
          </a:prstGeom>
          <a:noFill/>
        </p:spPr>
        <p:txBody>
          <a:bodyPr wrap="square" rtlCol="0">
            <a:spAutoFit/>
          </a:bodyPr>
          <a:lstStyle/>
          <a:p>
            <a:pPr marL="544513" indent="-544513">
              <a:tabLst>
                <a:tab pos="544513" algn="l"/>
              </a:tabLst>
            </a:pPr>
            <a:r>
              <a:rPr lang="en-US" sz="2400" dirty="0" smtClean="0">
                <a:ea typeface="Wingdings"/>
                <a:cs typeface="Wingdings"/>
                <a:sym typeface="Wingdings"/>
              </a:rPr>
              <a:t>	</a:t>
            </a:r>
            <a:r>
              <a:rPr lang="en-US" sz="2400" dirty="0" err="1" smtClean="0">
                <a:ea typeface="Wingdings"/>
                <a:cs typeface="Wingdings"/>
                <a:sym typeface="Wingdings"/>
              </a:rPr>
              <a:t>Surat</a:t>
            </a:r>
            <a:r>
              <a:rPr lang="en-US" sz="2400" dirty="0" smtClean="0">
                <a:ea typeface="Wingdings"/>
                <a:cs typeface="Wingdings"/>
                <a:sym typeface="Wingdings"/>
              </a:rPr>
              <a:t> </a:t>
            </a:r>
            <a:r>
              <a:rPr lang="en-US" sz="2400" dirty="0" err="1" smtClean="0">
                <a:ea typeface="Wingdings"/>
                <a:cs typeface="Wingdings"/>
                <a:sym typeface="Wingdings"/>
              </a:rPr>
              <a:t>Permohonan</a:t>
            </a:r>
            <a:r>
              <a:rPr lang="en-US" sz="2400" dirty="0" smtClean="0">
                <a:ea typeface="Wingdings"/>
                <a:cs typeface="Wingdings"/>
                <a:sym typeface="Wingdings"/>
              </a:rPr>
              <a:t> </a:t>
            </a:r>
            <a:r>
              <a:rPr lang="en-US" sz="2400" dirty="0" err="1" smtClean="0">
                <a:ea typeface="Wingdings"/>
                <a:cs typeface="Wingdings"/>
                <a:sym typeface="Wingdings"/>
              </a:rPr>
              <a:t>tersebut</a:t>
            </a:r>
            <a:r>
              <a:rPr lang="en-US" sz="2400" dirty="0" smtClean="0">
                <a:ea typeface="Wingdings"/>
                <a:cs typeface="Wingdings"/>
                <a:sym typeface="Wingdings"/>
              </a:rPr>
              <a:t> </a:t>
            </a:r>
            <a:r>
              <a:rPr lang="en-US" sz="2400" dirty="0" err="1" smtClean="0">
                <a:ea typeface="Wingdings"/>
                <a:cs typeface="Wingdings"/>
                <a:sym typeface="Wingdings"/>
              </a:rPr>
              <a:t>dilampiri</a:t>
            </a:r>
            <a:r>
              <a:rPr lang="en-US" sz="2400" dirty="0" smtClean="0">
                <a:ea typeface="Wingdings"/>
                <a:cs typeface="Wingdings"/>
                <a:sym typeface="Wingdings"/>
              </a:rPr>
              <a:t>: </a:t>
            </a:r>
            <a:endParaRPr lang="en-US" sz="2400" dirty="0">
              <a:ea typeface="Wingdings"/>
              <a:cs typeface="Wingdings"/>
              <a:sym typeface="Wingdings"/>
            </a:endParaRPr>
          </a:p>
          <a:p>
            <a:pPr marL="1169988" indent="-1169988">
              <a:tabLst>
                <a:tab pos="544513" algn="l"/>
                <a:tab pos="1169988" algn="l"/>
              </a:tabLst>
            </a:pPr>
            <a:r>
              <a:rPr lang="en-US" sz="2400" dirty="0" smtClean="0">
                <a:ea typeface="Wingdings"/>
                <a:cs typeface="Wingdings"/>
                <a:sym typeface="Wingdings"/>
              </a:rPr>
              <a:t>		</a:t>
            </a:r>
            <a:r>
              <a:rPr lang="en-US" sz="2400" dirty="0" err="1" smtClean="0">
                <a:ea typeface="Wingdings"/>
                <a:cs typeface="Wingdings"/>
                <a:sym typeface="Wingdings"/>
              </a:rPr>
              <a:t>surat</a:t>
            </a:r>
            <a:r>
              <a:rPr lang="en-US" sz="2400" dirty="0" smtClean="0">
                <a:ea typeface="Wingdings"/>
                <a:cs typeface="Wingdings"/>
                <a:sym typeface="Wingdings"/>
              </a:rPr>
              <a:t> </a:t>
            </a:r>
            <a:r>
              <a:rPr lang="en-US" sz="2400" dirty="0" err="1" smtClean="0">
                <a:ea typeface="Wingdings"/>
                <a:cs typeface="Wingdings"/>
                <a:sym typeface="Wingdings"/>
              </a:rPr>
              <a:t>keterangan</a:t>
            </a:r>
            <a:r>
              <a:rPr lang="en-US" sz="2400" dirty="0" smtClean="0">
                <a:ea typeface="Wingdings"/>
                <a:cs typeface="Wingdings"/>
                <a:sym typeface="Wingdings"/>
              </a:rPr>
              <a:t> </a:t>
            </a:r>
            <a:r>
              <a:rPr lang="en-US" sz="2400" dirty="0" err="1" smtClean="0">
                <a:ea typeface="Wingdings"/>
                <a:cs typeface="Wingdings"/>
                <a:sym typeface="Wingdings"/>
              </a:rPr>
              <a:t>jasmani</a:t>
            </a:r>
            <a:r>
              <a:rPr lang="en-US" sz="2400" dirty="0" smtClean="0">
                <a:ea typeface="Wingdings"/>
                <a:cs typeface="Wingdings"/>
                <a:sym typeface="Wingdings"/>
              </a:rPr>
              <a:t> </a:t>
            </a:r>
            <a:r>
              <a:rPr lang="en-US" sz="2400" dirty="0" err="1" smtClean="0">
                <a:ea typeface="Wingdings"/>
                <a:cs typeface="Wingdings"/>
                <a:sym typeface="Wingdings"/>
              </a:rPr>
              <a:t>dan</a:t>
            </a:r>
            <a:r>
              <a:rPr lang="en-US" sz="2400" dirty="0" smtClean="0">
                <a:ea typeface="Wingdings"/>
                <a:cs typeface="Wingdings"/>
                <a:sym typeface="Wingdings"/>
              </a:rPr>
              <a:t> </a:t>
            </a:r>
            <a:r>
              <a:rPr lang="en-US" sz="2400" dirty="0" err="1" smtClean="0">
                <a:ea typeface="Wingdings"/>
                <a:cs typeface="Wingdings"/>
                <a:sym typeface="Wingdings"/>
              </a:rPr>
              <a:t>rohani</a:t>
            </a:r>
            <a:r>
              <a:rPr lang="en-US" sz="2400" dirty="0" smtClean="0">
                <a:ea typeface="Wingdings"/>
                <a:cs typeface="Wingdings"/>
                <a:sym typeface="Wingdings"/>
              </a:rPr>
              <a:t> </a:t>
            </a:r>
            <a:r>
              <a:rPr lang="en-US" sz="2400" dirty="0" err="1" smtClean="0">
                <a:ea typeface="Wingdings"/>
                <a:cs typeface="Wingdings"/>
                <a:sym typeface="Wingdings"/>
              </a:rPr>
              <a:t>dari</a:t>
            </a:r>
            <a:r>
              <a:rPr lang="en-US" sz="2400" dirty="0" smtClean="0">
                <a:ea typeface="Wingdings"/>
                <a:cs typeface="Wingdings"/>
                <a:sym typeface="Wingdings"/>
              </a:rPr>
              <a:t> </a:t>
            </a:r>
            <a:r>
              <a:rPr lang="en-US" sz="2400" dirty="0" err="1" smtClean="0">
                <a:ea typeface="Wingdings"/>
                <a:cs typeface="Wingdings"/>
                <a:sym typeface="Wingdings"/>
              </a:rPr>
              <a:t>dokter</a:t>
            </a:r>
            <a:endParaRPr lang="en-US" sz="2400" dirty="0" smtClean="0">
              <a:ea typeface="Wingdings"/>
              <a:cs typeface="Wingdings"/>
              <a:sym typeface="Wingdings"/>
            </a:endParaRPr>
          </a:p>
          <a:p>
            <a:pPr marL="1169988" indent="-625475">
              <a:buFont typeface="Wingdings" charset="0"/>
              <a:buChar char="v"/>
              <a:tabLst>
                <a:tab pos="544513" algn="l"/>
                <a:tab pos="1169988" algn="l"/>
              </a:tabLst>
            </a:pPr>
            <a:r>
              <a:rPr lang="en-US" sz="2400" dirty="0" smtClean="0">
                <a:ea typeface="Wingdings"/>
                <a:cs typeface="Wingdings"/>
                <a:sym typeface="Wingdings"/>
              </a:rPr>
              <a:t>SK CPNS </a:t>
            </a:r>
            <a:r>
              <a:rPr lang="en-US" sz="2400" dirty="0" err="1" smtClean="0">
                <a:ea typeface="Wingdings"/>
                <a:cs typeface="Wingdings"/>
                <a:sym typeface="Wingdings"/>
              </a:rPr>
              <a:t>dan</a:t>
            </a:r>
            <a:r>
              <a:rPr lang="en-US" sz="2400" dirty="0" smtClean="0">
                <a:ea typeface="Wingdings"/>
                <a:cs typeface="Wingdings"/>
                <a:sym typeface="Wingdings"/>
              </a:rPr>
              <a:t> PNS</a:t>
            </a:r>
          </a:p>
          <a:p>
            <a:pPr marL="1169988" indent="-625475">
              <a:buFont typeface="Wingdings" charset="0"/>
              <a:buChar char="v"/>
              <a:tabLst>
                <a:tab pos="544513" algn="l"/>
                <a:tab pos="1169988" algn="l"/>
              </a:tabLst>
            </a:pPr>
            <a:r>
              <a:rPr lang="en-US" sz="2400" dirty="0" smtClean="0">
                <a:ea typeface="Wingdings"/>
                <a:cs typeface="Wingdings"/>
                <a:sym typeface="Wingdings"/>
              </a:rPr>
              <a:t>SK KP </a:t>
            </a:r>
            <a:r>
              <a:rPr lang="en-US" sz="2400" dirty="0" err="1" smtClean="0">
                <a:ea typeface="Wingdings"/>
                <a:cs typeface="Wingdings"/>
                <a:sym typeface="Wingdings"/>
              </a:rPr>
              <a:t>Terakhir</a:t>
            </a:r>
            <a:endParaRPr lang="en-US" sz="2400" dirty="0" smtClean="0">
              <a:ea typeface="Wingdings"/>
              <a:cs typeface="Wingdings"/>
              <a:sym typeface="Wingdings"/>
            </a:endParaRPr>
          </a:p>
          <a:p>
            <a:pPr marL="1169988" indent="-625475">
              <a:buFont typeface="Wingdings" charset="0"/>
              <a:buChar char="v"/>
              <a:tabLst>
                <a:tab pos="544513" algn="l"/>
                <a:tab pos="1169988" algn="l"/>
              </a:tabLst>
            </a:pPr>
            <a:r>
              <a:rPr lang="en-US" sz="2400" dirty="0" smtClean="0">
                <a:ea typeface="Wingdings"/>
                <a:cs typeface="Wingdings"/>
                <a:sym typeface="Wingdings"/>
              </a:rPr>
              <a:t>SK </a:t>
            </a:r>
            <a:r>
              <a:rPr lang="en-US" sz="2400" dirty="0" err="1" smtClean="0">
                <a:ea typeface="Wingdings"/>
                <a:cs typeface="Wingdings"/>
                <a:sym typeface="Wingdings"/>
              </a:rPr>
              <a:t>Jabatan</a:t>
            </a:r>
            <a:r>
              <a:rPr lang="en-US" sz="2400" dirty="0" smtClean="0">
                <a:ea typeface="Wingdings"/>
                <a:cs typeface="Wingdings"/>
                <a:sym typeface="Wingdings"/>
              </a:rPr>
              <a:t> </a:t>
            </a:r>
            <a:r>
              <a:rPr lang="en-US" sz="2400" dirty="0" err="1" smtClean="0">
                <a:ea typeface="Wingdings"/>
                <a:cs typeface="Wingdings"/>
                <a:sym typeface="Wingdings"/>
              </a:rPr>
              <a:t>terakhir</a:t>
            </a:r>
            <a:r>
              <a:rPr lang="en-US" sz="2400" dirty="0" smtClean="0">
                <a:ea typeface="Wingdings"/>
                <a:cs typeface="Wingdings"/>
                <a:sym typeface="Wingdings"/>
              </a:rPr>
              <a:t> </a:t>
            </a:r>
            <a:r>
              <a:rPr lang="en-US" sz="2400" dirty="0" err="1" smtClean="0">
                <a:ea typeface="Wingdings"/>
                <a:cs typeface="Wingdings"/>
                <a:sym typeface="Wingdings"/>
              </a:rPr>
              <a:t>bagi</a:t>
            </a:r>
            <a:r>
              <a:rPr lang="en-US" sz="2400" dirty="0" smtClean="0">
                <a:ea typeface="Wingdings"/>
                <a:cs typeface="Wingdings"/>
                <a:sym typeface="Wingdings"/>
              </a:rPr>
              <a:t> yang </a:t>
            </a:r>
            <a:r>
              <a:rPr lang="en-US" sz="2400" dirty="0" err="1" smtClean="0">
                <a:ea typeface="Wingdings"/>
                <a:cs typeface="Wingdings"/>
                <a:sym typeface="Wingdings"/>
              </a:rPr>
              <a:t>menduduki</a:t>
            </a:r>
            <a:r>
              <a:rPr lang="en-US" sz="2400" dirty="0" smtClean="0">
                <a:ea typeface="Wingdings"/>
                <a:cs typeface="Wingdings"/>
                <a:sym typeface="Wingdings"/>
              </a:rPr>
              <a:t> </a:t>
            </a:r>
            <a:r>
              <a:rPr lang="en-US" sz="2400" dirty="0" err="1" smtClean="0">
                <a:ea typeface="Wingdings"/>
                <a:cs typeface="Wingdings"/>
                <a:sym typeface="Wingdings"/>
              </a:rPr>
              <a:t>jabatan</a:t>
            </a:r>
            <a:endParaRPr lang="en-US" sz="2400" dirty="0" smtClean="0">
              <a:ea typeface="Wingdings"/>
              <a:cs typeface="Wingdings"/>
              <a:sym typeface="Wingdings"/>
            </a:endParaRPr>
          </a:p>
          <a:p>
            <a:pPr marL="1169988" indent="-625475">
              <a:buFont typeface="Wingdings" charset="0"/>
              <a:buChar char="v"/>
              <a:tabLst>
                <a:tab pos="544513" algn="l"/>
                <a:tab pos="1169988" algn="l"/>
              </a:tabLst>
            </a:pPr>
            <a:r>
              <a:rPr lang="en-US" sz="2400" dirty="0" err="1" smtClean="0">
                <a:ea typeface="Wingdings"/>
                <a:cs typeface="Wingdings"/>
                <a:sym typeface="Wingdings"/>
              </a:rPr>
              <a:t>Penilaian</a:t>
            </a:r>
            <a:r>
              <a:rPr lang="en-US" sz="2400" dirty="0" smtClean="0">
                <a:ea typeface="Wingdings"/>
                <a:cs typeface="Wingdings"/>
                <a:sym typeface="Wingdings"/>
              </a:rPr>
              <a:t> </a:t>
            </a:r>
            <a:r>
              <a:rPr lang="en-US" sz="2400" dirty="0" err="1" smtClean="0">
                <a:ea typeface="Wingdings"/>
                <a:cs typeface="Wingdings"/>
                <a:sym typeface="Wingdings"/>
              </a:rPr>
              <a:t>Prestasi</a:t>
            </a:r>
            <a:r>
              <a:rPr lang="en-US" sz="2400" dirty="0" smtClean="0">
                <a:ea typeface="Wingdings"/>
                <a:cs typeface="Wingdings"/>
                <a:sym typeface="Wingdings"/>
              </a:rPr>
              <a:t> </a:t>
            </a:r>
            <a:r>
              <a:rPr lang="en-US" sz="2400" dirty="0" err="1" smtClean="0">
                <a:ea typeface="Wingdings"/>
                <a:cs typeface="Wingdings"/>
                <a:sym typeface="Wingdings"/>
              </a:rPr>
              <a:t>Kerja</a:t>
            </a:r>
            <a:r>
              <a:rPr lang="en-US" sz="2400" dirty="0" smtClean="0">
                <a:ea typeface="Wingdings"/>
                <a:cs typeface="Wingdings"/>
                <a:sym typeface="Wingdings"/>
              </a:rPr>
              <a:t> PNS </a:t>
            </a:r>
            <a:r>
              <a:rPr lang="en-US" sz="2400" dirty="0" err="1" smtClean="0">
                <a:ea typeface="Wingdings"/>
                <a:cs typeface="Wingdings"/>
                <a:sym typeface="Wingdings"/>
              </a:rPr>
              <a:t>dalam</a:t>
            </a:r>
            <a:r>
              <a:rPr lang="en-US" sz="2400" dirty="0" smtClean="0">
                <a:ea typeface="Wingdings"/>
                <a:cs typeface="Wingdings"/>
                <a:sym typeface="Wingdings"/>
              </a:rPr>
              <a:t> 2 </a:t>
            </a:r>
            <a:r>
              <a:rPr lang="en-US" sz="2400" dirty="0" err="1" smtClean="0">
                <a:ea typeface="Wingdings"/>
                <a:cs typeface="Wingdings"/>
                <a:sym typeface="Wingdings"/>
              </a:rPr>
              <a:t>tahun</a:t>
            </a:r>
            <a:r>
              <a:rPr lang="en-US" sz="2400" dirty="0" smtClean="0">
                <a:ea typeface="Wingdings"/>
                <a:cs typeface="Wingdings"/>
                <a:sym typeface="Wingdings"/>
              </a:rPr>
              <a:t> </a:t>
            </a:r>
            <a:r>
              <a:rPr lang="en-US" sz="2400" dirty="0" err="1" smtClean="0">
                <a:ea typeface="Wingdings"/>
                <a:cs typeface="Wingdings"/>
                <a:sym typeface="Wingdings"/>
              </a:rPr>
              <a:t>terakhir</a:t>
            </a:r>
            <a:r>
              <a:rPr lang="en-US" sz="2400" dirty="0" smtClean="0">
                <a:ea typeface="Wingdings"/>
                <a:cs typeface="Wingdings"/>
                <a:sym typeface="Wingdings"/>
              </a:rPr>
              <a:t> minimal </a:t>
            </a:r>
            <a:r>
              <a:rPr lang="en-US" sz="2400" dirty="0" err="1" smtClean="0">
                <a:ea typeface="Wingdings"/>
                <a:cs typeface="Wingdings"/>
                <a:sym typeface="Wingdings"/>
              </a:rPr>
              <a:t>bernilai</a:t>
            </a:r>
            <a:r>
              <a:rPr lang="en-US" sz="2400" dirty="0" smtClean="0">
                <a:ea typeface="Wingdings"/>
                <a:cs typeface="Wingdings"/>
                <a:sym typeface="Wingdings"/>
              </a:rPr>
              <a:t> </a:t>
            </a:r>
            <a:r>
              <a:rPr lang="en-US" sz="2400" dirty="0" err="1" smtClean="0">
                <a:ea typeface="Wingdings"/>
                <a:cs typeface="Wingdings"/>
                <a:sym typeface="Wingdings"/>
              </a:rPr>
              <a:t>baik</a:t>
            </a:r>
            <a:endParaRPr lang="en-US" sz="2400" dirty="0" smtClean="0">
              <a:ea typeface="Wingdings"/>
              <a:cs typeface="Wingdings"/>
              <a:sym typeface="Wingdings"/>
            </a:endParaRPr>
          </a:p>
          <a:p>
            <a:pPr marL="1169988" indent="-625475">
              <a:buFont typeface="Wingdings" charset="0"/>
              <a:buChar char="v"/>
              <a:tabLst>
                <a:tab pos="544513" algn="l"/>
                <a:tab pos="1169988" algn="l"/>
              </a:tabLst>
            </a:pPr>
            <a:r>
              <a:rPr lang="en-US" sz="2400" dirty="0" err="1" smtClean="0">
                <a:ea typeface="Wingdings"/>
                <a:cs typeface="Wingdings"/>
                <a:sym typeface="Wingdings"/>
              </a:rPr>
              <a:t>Surat</a:t>
            </a:r>
            <a:r>
              <a:rPr lang="en-US" sz="2400" dirty="0" smtClean="0">
                <a:ea typeface="Wingdings"/>
                <a:cs typeface="Wingdings"/>
                <a:sym typeface="Wingdings"/>
              </a:rPr>
              <a:t> </a:t>
            </a:r>
            <a:r>
              <a:rPr lang="en-US" sz="2400" dirty="0" err="1" smtClean="0">
                <a:ea typeface="Wingdings"/>
                <a:cs typeface="Wingdings"/>
                <a:sym typeface="Wingdings"/>
              </a:rPr>
              <a:t>Pernyataan</a:t>
            </a:r>
            <a:r>
              <a:rPr lang="en-US" sz="2400" dirty="0" smtClean="0">
                <a:ea typeface="Wingdings"/>
                <a:cs typeface="Wingdings"/>
                <a:sym typeface="Wingdings"/>
              </a:rPr>
              <a:t> </a:t>
            </a:r>
            <a:r>
              <a:rPr lang="en-US" sz="2400" dirty="0" err="1" smtClean="0">
                <a:ea typeface="Wingdings"/>
                <a:cs typeface="Wingdings"/>
                <a:sym typeface="Wingdings"/>
              </a:rPr>
              <a:t>tidak</a:t>
            </a:r>
            <a:r>
              <a:rPr lang="en-US" sz="2400" dirty="0" smtClean="0">
                <a:ea typeface="Wingdings"/>
                <a:cs typeface="Wingdings"/>
                <a:sym typeface="Wingdings"/>
              </a:rPr>
              <a:t> </a:t>
            </a:r>
            <a:r>
              <a:rPr lang="en-US" sz="2400" dirty="0" err="1" smtClean="0">
                <a:ea typeface="Wingdings"/>
                <a:cs typeface="Wingdings"/>
                <a:sym typeface="Wingdings"/>
              </a:rPr>
              <a:t>akan</a:t>
            </a:r>
            <a:r>
              <a:rPr lang="en-US" sz="2400" dirty="0" smtClean="0">
                <a:ea typeface="Wingdings"/>
                <a:cs typeface="Wingdings"/>
                <a:sym typeface="Wingdings"/>
              </a:rPr>
              <a:t> </a:t>
            </a:r>
            <a:r>
              <a:rPr lang="en-US" sz="2400" dirty="0" err="1" smtClean="0">
                <a:ea typeface="Wingdings"/>
                <a:cs typeface="Wingdings"/>
                <a:sym typeface="Wingdings"/>
              </a:rPr>
              <a:t>menuntut</a:t>
            </a:r>
            <a:r>
              <a:rPr lang="en-US" sz="2400" dirty="0" smtClean="0">
                <a:ea typeface="Wingdings"/>
                <a:cs typeface="Wingdings"/>
                <a:sym typeface="Wingdings"/>
              </a:rPr>
              <a:t> </a:t>
            </a:r>
            <a:r>
              <a:rPr lang="en-US" sz="2400" dirty="0" err="1" smtClean="0">
                <a:ea typeface="Wingdings"/>
                <a:cs typeface="Wingdings"/>
                <a:sym typeface="Wingdings"/>
              </a:rPr>
              <a:t>kenaikan</a:t>
            </a:r>
            <a:r>
              <a:rPr lang="en-US" sz="2400" dirty="0" smtClean="0">
                <a:ea typeface="Wingdings"/>
                <a:cs typeface="Wingdings"/>
                <a:sym typeface="Wingdings"/>
              </a:rPr>
              <a:t> </a:t>
            </a:r>
            <a:r>
              <a:rPr lang="en-US" sz="2400" dirty="0" err="1" smtClean="0">
                <a:ea typeface="Wingdings"/>
                <a:cs typeface="Wingdings"/>
                <a:sym typeface="Wingdings"/>
              </a:rPr>
              <a:t>pangkat</a:t>
            </a:r>
            <a:r>
              <a:rPr lang="en-US" sz="2400" dirty="0" smtClean="0">
                <a:ea typeface="Wingdings"/>
                <a:cs typeface="Wingdings"/>
                <a:sym typeface="Wingdings"/>
              </a:rPr>
              <a:t> </a:t>
            </a:r>
            <a:r>
              <a:rPr lang="en-US" sz="2400" dirty="0" err="1" smtClean="0">
                <a:ea typeface="Wingdings"/>
                <a:cs typeface="Wingdings"/>
                <a:sym typeface="Wingdings"/>
              </a:rPr>
              <a:t>penyesuaian</a:t>
            </a:r>
            <a:r>
              <a:rPr lang="en-US" sz="2400" dirty="0" smtClean="0">
                <a:ea typeface="Wingdings"/>
                <a:cs typeface="Wingdings"/>
                <a:sym typeface="Wingdings"/>
              </a:rPr>
              <a:t> </a:t>
            </a:r>
            <a:r>
              <a:rPr lang="en-US" sz="2400" dirty="0" err="1" smtClean="0">
                <a:ea typeface="Wingdings"/>
                <a:cs typeface="Wingdings"/>
                <a:sym typeface="Wingdings"/>
              </a:rPr>
              <a:t>ijazah</a:t>
            </a:r>
            <a:endParaRPr lang="en-US" sz="2400" dirty="0" smtClean="0">
              <a:ea typeface="Wingdings"/>
              <a:cs typeface="Wingdings"/>
              <a:sym typeface="Wingdings"/>
            </a:endParaRPr>
          </a:p>
          <a:p>
            <a:pPr marL="1169988" indent="-625475">
              <a:buFont typeface="Wingdings" charset="0"/>
              <a:buChar char="v"/>
              <a:tabLst>
                <a:tab pos="544513" algn="l"/>
                <a:tab pos="1169988" algn="l"/>
              </a:tabLst>
            </a:pPr>
            <a:r>
              <a:rPr lang="en-US" sz="2400" dirty="0" err="1" smtClean="0">
                <a:ea typeface="Wingdings"/>
                <a:cs typeface="Wingdings"/>
                <a:sym typeface="Wingdings"/>
              </a:rPr>
              <a:t>Surat</a:t>
            </a:r>
            <a:r>
              <a:rPr lang="en-US" sz="2400" dirty="0" smtClean="0">
                <a:ea typeface="Wingdings"/>
                <a:cs typeface="Wingdings"/>
                <a:sym typeface="Wingdings"/>
              </a:rPr>
              <a:t> </a:t>
            </a:r>
            <a:r>
              <a:rPr lang="en-US" sz="2400" dirty="0" err="1" smtClean="0">
                <a:ea typeface="Wingdings"/>
                <a:cs typeface="Wingdings"/>
                <a:sym typeface="Wingdings"/>
              </a:rPr>
              <a:t>keterangan</a:t>
            </a:r>
            <a:r>
              <a:rPr lang="en-US" sz="2400" dirty="0" smtClean="0">
                <a:ea typeface="Wingdings"/>
                <a:cs typeface="Wingdings"/>
                <a:sym typeface="Wingdings"/>
              </a:rPr>
              <a:t> </a:t>
            </a:r>
            <a:r>
              <a:rPr lang="en-US" sz="2400" dirty="0" err="1" smtClean="0">
                <a:ea typeface="Wingdings"/>
                <a:cs typeface="Wingdings"/>
                <a:sym typeface="Wingdings"/>
              </a:rPr>
              <a:t>dari</a:t>
            </a:r>
            <a:r>
              <a:rPr lang="en-US" sz="2400" dirty="0" smtClean="0">
                <a:ea typeface="Wingdings"/>
                <a:cs typeface="Wingdings"/>
                <a:sym typeface="Wingdings"/>
              </a:rPr>
              <a:t> </a:t>
            </a:r>
            <a:r>
              <a:rPr lang="en-US" sz="2400" dirty="0" err="1" smtClean="0">
                <a:ea typeface="Wingdings"/>
                <a:cs typeface="Wingdings"/>
                <a:sym typeface="Wingdings"/>
              </a:rPr>
              <a:t>atasan</a:t>
            </a:r>
            <a:r>
              <a:rPr lang="en-US" sz="2400" dirty="0" smtClean="0">
                <a:ea typeface="Wingdings"/>
                <a:cs typeface="Wingdings"/>
                <a:sym typeface="Wingdings"/>
              </a:rPr>
              <a:t> </a:t>
            </a:r>
            <a:r>
              <a:rPr lang="en-US" sz="2400" dirty="0" err="1" smtClean="0">
                <a:ea typeface="Wingdings"/>
                <a:cs typeface="Wingdings"/>
                <a:sym typeface="Wingdings"/>
              </a:rPr>
              <a:t>langsung</a:t>
            </a:r>
            <a:r>
              <a:rPr lang="en-US" sz="2400" dirty="0" smtClean="0">
                <a:ea typeface="Wingdings"/>
                <a:cs typeface="Wingdings"/>
                <a:sym typeface="Wingdings"/>
              </a:rPr>
              <a:t> </a:t>
            </a:r>
            <a:r>
              <a:rPr lang="en-US" sz="2400" dirty="0" err="1" smtClean="0">
                <a:ea typeface="Wingdings"/>
                <a:cs typeface="Wingdings"/>
                <a:sym typeface="Wingdings"/>
              </a:rPr>
              <a:t>mengenai</a:t>
            </a:r>
            <a:r>
              <a:rPr lang="en-US" sz="2400" dirty="0" smtClean="0">
                <a:ea typeface="Wingdings"/>
                <a:cs typeface="Wingdings"/>
                <a:sym typeface="Wingdings"/>
              </a:rPr>
              <a:t> </a:t>
            </a:r>
            <a:r>
              <a:rPr lang="en-US" sz="2400" dirty="0" err="1" smtClean="0">
                <a:ea typeface="Wingdings"/>
                <a:cs typeface="Wingdings"/>
                <a:sym typeface="Wingdings"/>
              </a:rPr>
              <a:t>bidang</a:t>
            </a:r>
            <a:r>
              <a:rPr lang="en-US" sz="2400" dirty="0" smtClean="0">
                <a:ea typeface="Wingdings"/>
                <a:cs typeface="Wingdings"/>
                <a:sym typeface="Wingdings"/>
              </a:rPr>
              <a:t> </a:t>
            </a:r>
            <a:r>
              <a:rPr lang="en-US" sz="2400" dirty="0" err="1" smtClean="0">
                <a:ea typeface="Wingdings"/>
                <a:cs typeface="Wingdings"/>
                <a:sym typeface="Wingdings"/>
              </a:rPr>
              <a:t>studi</a:t>
            </a:r>
            <a:r>
              <a:rPr lang="en-US" sz="2400" dirty="0" smtClean="0">
                <a:ea typeface="Wingdings"/>
                <a:cs typeface="Wingdings"/>
                <a:sym typeface="Wingdings"/>
              </a:rPr>
              <a:t> yang </a:t>
            </a:r>
            <a:r>
              <a:rPr lang="en-US" sz="2400" dirty="0" err="1" smtClean="0">
                <a:ea typeface="Wingdings"/>
                <a:cs typeface="Wingdings"/>
                <a:sym typeface="Wingdings"/>
              </a:rPr>
              <a:t>akan</a:t>
            </a:r>
            <a:r>
              <a:rPr lang="en-US" sz="2400" dirty="0" smtClean="0">
                <a:ea typeface="Wingdings"/>
                <a:cs typeface="Wingdings"/>
                <a:sym typeface="Wingdings"/>
              </a:rPr>
              <a:t> </a:t>
            </a:r>
            <a:r>
              <a:rPr lang="en-US" sz="2400" dirty="0" err="1" smtClean="0">
                <a:ea typeface="Wingdings"/>
                <a:cs typeface="Wingdings"/>
                <a:sym typeface="Wingdings"/>
              </a:rPr>
              <a:t>ditempuh</a:t>
            </a:r>
            <a:r>
              <a:rPr lang="en-US" sz="2400" dirty="0" smtClean="0">
                <a:ea typeface="Wingdings"/>
                <a:cs typeface="Wingdings"/>
                <a:sym typeface="Wingdings"/>
              </a:rPr>
              <a:t> </a:t>
            </a:r>
            <a:r>
              <a:rPr lang="en-US" sz="2400" dirty="0" err="1" smtClean="0">
                <a:ea typeface="Wingdings"/>
                <a:cs typeface="Wingdings"/>
                <a:sym typeface="Wingdings"/>
              </a:rPr>
              <a:t>mempunyai</a:t>
            </a:r>
            <a:r>
              <a:rPr lang="en-US" sz="2400" dirty="0" smtClean="0">
                <a:ea typeface="Wingdings"/>
                <a:cs typeface="Wingdings"/>
                <a:sym typeface="Wingdings"/>
              </a:rPr>
              <a:t> </a:t>
            </a:r>
            <a:r>
              <a:rPr lang="en-US" sz="2400" dirty="0" err="1" smtClean="0">
                <a:ea typeface="Wingdings"/>
                <a:cs typeface="Wingdings"/>
                <a:sym typeface="Wingdings"/>
              </a:rPr>
              <a:t>hubungan</a:t>
            </a:r>
            <a:r>
              <a:rPr lang="en-US" sz="2400" dirty="0" smtClean="0">
                <a:ea typeface="Wingdings"/>
                <a:cs typeface="Wingdings"/>
                <a:sym typeface="Wingdings"/>
              </a:rPr>
              <a:t> </a:t>
            </a:r>
            <a:r>
              <a:rPr lang="en-US" sz="2400" dirty="0" err="1" smtClean="0">
                <a:ea typeface="Wingdings"/>
                <a:cs typeface="Wingdings"/>
                <a:sym typeface="Wingdings"/>
              </a:rPr>
              <a:t>atau</a:t>
            </a:r>
            <a:r>
              <a:rPr lang="en-US" sz="2400" dirty="0" smtClean="0">
                <a:ea typeface="Wingdings"/>
                <a:cs typeface="Wingdings"/>
                <a:sym typeface="Wingdings"/>
              </a:rPr>
              <a:t> </a:t>
            </a:r>
            <a:r>
              <a:rPr lang="en-US" sz="2400" dirty="0" err="1" smtClean="0">
                <a:ea typeface="Wingdings"/>
                <a:cs typeface="Wingdings"/>
                <a:sym typeface="Wingdings"/>
              </a:rPr>
              <a:t>sesuai</a:t>
            </a:r>
            <a:r>
              <a:rPr lang="en-US" sz="2400" dirty="0" smtClean="0">
                <a:ea typeface="Wingdings"/>
                <a:cs typeface="Wingdings"/>
                <a:sym typeface="Wingdings"/>
              </a:rPr>
              <a:t> </a:t>
            </a:r>
            <a:r>
              <a:rPr lang="en-US" sz="2400" dirty="0" err="1" smtClean="0">
                <a:ea typeface="Wingdings"/>
                <a:cs typeface="Wingdings"/>
                <a:sym typeface="Wingdings"/>
              </a:rPr>
              <a:t>dengan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pekerjaan</a:t>
            </a:r>
            <a:r>
              <a:rPr lang="en-US" sz="2400" dirty="0">
                <a:ea typeface="Wingdings"/>
                <a:cs typeface="Wingdings"/>
                <a:sym typeface="Wingdings"/>
              </a:rPr>
              <a:t> </a:t>
            </a:r>
            <a:r>
              <a:rPr lang="en-US" sz="2400" dirty="0" smtClean="0">
                <a:ea typeface="Wingdings"/>
                <a:cs typeface="Wingdings"/>
                <a:sym typeface="Wingdings"/>
              </a:rPr>
              <a:t>PNS yang </a:t>
            </a:r>
            <a:r>
              <a:rPr lang="en-US" sz="2400" dirty="0" err="1" smtClean="0">
                <a:ea typeface="Wingdings"/>
                <a:cs typeface="Wingdings"/>
                <a:sym typeface="Wingdings"/>
              </a:rPr>
              <a:t>bersangkutan</a:t>
            </a:r>
            <a:endParaRPr lang="en-US" sz="2400" dirty="0" smtClean="0">
              <a:sym typeface="Wingdings"/>
            </a:endParaRPr>
          </a:p>
        </p:txBody>
      </p:sp>
    </p:spTree>
    <p:extLst>
      <p:ext uri="{BB962C8B-B14F-4D97-AF65-F5344CB8AC3E}">
        <p14:creationId xmlns:p14="http://schemas.microsoft.com/office/powerpoint/2010/main" val="207480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85750"/>
            <a:ext cx="8643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b="1" dirty="0" smtClean="0">
                <a:solidFill>
                  <a:srgbClr val="FFFFFF"/>
                </a:solidFill>
              </a:rPr>
              <a:t>PERGURUAN TINGGI TEMPAT  </a:t>
            </a:r>
            <a:r>
              <a:rPr lang="id-ID" sz="1800" b="1" dirty="0">
                <a:solidFill>
                  <a:srgbClr val="FFFFFF"/>
                </a:solidFill>
              </a:rPr>
              <a:t>BELAJAR</a:t>
            </a:r>
          </a:p>
        </p:txBody>
      </p:sp>
      <p:sp>
        <p:nvSpPr>
          <p:cNvPr id="5" name="Rectangle 4"/>
          <p:cNvSpPr/>
          <p:nvPr/>
        </p:nvSpPr>
        <p:spPr>
          <a:xfrm>
            <a:off x="285750" y="785813"/>
            <a:ext cx="414337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57188" y="857250"/>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PERGURUAN TINGGI DALAM NEGERI</a:t>
            </a:r>
          </a:p>
        </p:txBody>
      </p:sp>
      <p:sp>
        <p:nvSpPr>
          <p:cNvPr id="9" name="Rectangle 8"/>
          <p:cNvSpPr/>
          <p:nvPr/>
        </p:nvSpPr>
        <p:spPr>
          <a:xfrm>
            <a:off x="285750" y="1714500"/>
            <a:ext cx="4143375" cy="71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357188" y="1785938"/>
            <a:ext cx="4000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eaLnBrk="1" hangingPunct="1"/>
            <a:r>
              <a:rPr lang="id-ID" sz="1800"/>
              <a:t>1.	PT yang diselenggarakan oleh pemerintah</a:t>
            </a:r>
          </a:p>
        </p:txBody>
      </p:sp>
      <p:sp>
        <p:nvSpPr>
          <p:cNvPr id="11" name="Rectangle 10"/>
          <p:cNvSpPr/>
          <p:nvPr/>
        </p:nvSpPr>
        <p:spPr>
          <a:xfrm>
            <a:off x="285750" y="2643188"/>
            <a:ext cx="41433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2" name="TextBox 11"/>
          <p:cNvSpPr txBox="1">
            <a:spLocks noChangeArrowheads="1"/>
          </p:cNvSpPr>
          <p:nvPr/>
        </p:nvSpPr>
        <p:spPr bwMode="auto">
          <a:xfrm>
            <a:off x="357188" y="2714625"/>
            <a:ext cx="4000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2.	PT Kedinasan</a:t>
            </a:r>
          </a:p>
        </p:txBody>
      </p:sp>
      <p:sp>
        <p:nvSpPr>
          <p:cNvPr id="13" name="Rectangle 12"/>
          <p:cNvSpPr/>
          <p:nvPr/>
        </p:nvSpPr>
        <p:spPr>
          <a:xfrm>
            <a:off x="285750" y="3429000"/>
            <a:ext cx="4143375" cy="1285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TextBox 13"/>
          <p:cNvSpPr txBox="1">
            <a:spLocks noChangeArrowheads="1"/>
          </p:cNvSpPr>
          <p:nvPr/>
        </p:nvSpPr>
        <p:spPr bwMode="auto">
          <a:xfrm>
            <a:off x="357188" y="3500438"/>
            <a:ext cx="4000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tabLst>
                <a:tab pos="265113" algn="l"/>
              </a:tabLst>
              <a:defRPr sz="2400">
                <a:solidFill>
                  <a:schemeClr val="tx1"/>
                </a:solidFill>
                <a:latin typeface="Calibri" charset="0"/>
                <a:ea typeface="ＭＳ Ｐゴシック" charset="0"/>
                <a:cs typeface="ＭＳ Ｐゴシック" charset="0"/>
              </a:defRPr>
            </a:lvl1pPr>
            <a:lvl2pPr marL="742950" indent="-285750" eaLnBrk="0" hangingPunct="0">
              <a:tabLst>
                <a:tab pos="265113" algn="l"/>
              </a:tabLst>
              <a:defRPr sz="2400">
                <a:solidFill>
                  <a:schemeClr val="tx1"/>
                </a:solidFill>
                <a:latin typeface="Calibri" charset="0"/>
                <a:ea typeface="ＭＳ Ｐゴシック" charset="0"/>
              </a:defRPr>
            </a:lvl2pPr>
            <a:lvl3pPr marL="1143000" indent="-228600" eaLnBrk="0" hangingPunct="0">
              <a:tabLst>
                <a:tab pos="265113" algn="l"/>
              </a:tabLst>
              <a:defRPr sz="2400">
                <a:solidFill>
                  <a:schemeClr val="tx1"/>
                </a:solidFill>
                <a:latin typeface="Calibri" charset="0"/>
                <a:ea typeface="ＭＳ Ｐゴシック" charset="0"/>
              </a:defRPr>
            </a:lvl3pPr>
            <a:lvl4pPr marL="1600200" indent="-228600" eaLnBrk="0" hangingPunct="0">
              <a:tabLst>
                <a:tab pos="265113" algn="l"/>
              </a:tabLst>
              <a:defRPr sz="2400">
                <a:solidFill>
                  <a:schemeClr val="tx1"/>
                </a:solidFill>
                <a:latin typeface="Calibri" charset="0"/>
                <a:ea typeface="ＭＳ Ｐゴシック" charset="0"/>
              </a:defRPr>
            </a:lvl4pPr>
            <a:lvl5pPr marL="2057400" indent="-228600" eaLnBrk="0" hangingPunct="0">
              <a:tabLst>
                <a:tab pos="265113" algn="l"/>
              </a:tabLst>
              <a:defRPr sz="2400">
                <a:solidFill>
                  <a:schemeClr val="tx1"/>
                </a:solidFill>
                <a:latin typeface="Calibri" charset="0"/>
                <a:ea typeface="ＭＳ Ｐゴシック" charset="0"/>
              </a:defRPr>
            </a:lvl5pPr>
            <a:lvl6pPr marL="25146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6pPr>
            <a:lvl7pPr marL="29718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7pPr>
            <a:lvl8pPr marL="34290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8pPr>
            <a:lvl9pPr marL="3886200" indent="-228600" eaLnBrk="0" fontAlgn="base" hangingPunct="0">
              <a:spcBef>
                <a:spcPct val="0"/>
              </a:spcBef>
              <a:spcAft>
                <a:spcPct val="0"/>
              </a:spcAft>
              <a:tabLst>
                <a:tab pos="265113" algn="l"/>
              </a:tabLst>
              <a:defRPr sz="2400">
                <a:solidFill>
                  <a:schemeClr val="tx1"/>
                </a:solidFill>
                <a:latin typeface="Calibri" charset="0"/>
                <a:ea typeface="ＭＳ Ｐゴシック" charset="0"/>
              </a:defRPr>
            </a:lvl9pPr>
          </a:lstStyle>
          <a:p>
            <a:pPr algn="just" eaLnBrk="1" hangingPunct="1"/>
            <a:r>
              <a:rPr lang="id-ID" sz="1800"/>
              <a:t>3.	PT yang diselenggarakan oleh masyarakat minimal terakreditasi B (institusinya) dan program studinya minimal terakreditasi  B</a:t>
            </a:r>
          </a:p>
        </p:txBody>
      </p:sp>
      <p:sp>
        <p:nvSpPr>
          <p:cNvPr id="17" name="Rectangle 16"/>
          <p:cNvSpPr/>
          <p:nvPr/>
        </p:nvSpPr>
        <p:spPr>
          <a:xfrm>
            <a:off x="357188" y="4929188"/>
            <a:ext cx="8501062" cy="1357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8" name="TextBox 17"/>
          <p:cNvSpPr txBox="1">
            <a:spLocks noChangeArrowheads="1"/>
          </p:cNvSpPr>
          <p:nvPr/>
        </p:nvSpPr>
        <p:spPr bwMode="auto">
          <a:xfrm>
            <a:off x="428625" y="5000625"/>
            <a:ext cx="8358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id-ID" sz="1800" b="1" dirty="0"/>
              <a:t>APABILA TERDAPAT PNS YANG MELAKSANAKAN </a:t>
            </a:r>
            <a:r>
              <a:rPr lang="id-ID" sz="1800" b="1" dirty="0" smtClean="0"/>
              <a:t>IZIN BELAJAR </a:t>
            </a:r>
            <a:r>
              <a:rPr lang="id-ID" sz="1800" b="1" dirty="0"/>
              <a:t>PADA PERGURUAN TINGGI </a:t>
            </a:r>
            <a:r>
              <a:rPr lang="id-ID" sz="1800" b="1" dirty="0" smtClean="0"/>
              <a:t>YANG </a:t>
            </a:r>
            <a:r>
              <a:rPr lang="id-ID" sz="1800" b="1" dirty="0"/>
              <a:t>TIDAK MEMENUHI  PERSYARATAN SEBAGAIMANA TERSEBUT DI ATAS (PASAL 9 PERMENDIKNAS NOMOR 48 TAHUN 2009),  MAKA </a:t>
            </a:r>
            <a:r>
              <a:rPr lang="id-ID" sz="1800" b="1" dirty="0" smtClean="0"/>
              <a:t>TIDAK </a:t>
            </a:r>
            <a:r>
              <a:rPr lang="id-ID" sz="1800" b="1" dirty="0"/>
              <a:t>AKAN </a:t>
            </a:r>
            <a:r>
              <a:rPr lang="id-ID" sz="1800" b="1" dirty="0" smtClean="0"/>
              <a:t>DIPROSES </a:t>
            </a:r>
            <a:r>
              <a:rPr lang="id-ID" sz="1800" b="1" dirty="0"/>
              <a:t>PENERBITKAN SK </a:t>
            </a:r>
            <a:r>
              <a:rPr lang="id-ID" sz="1800" b="1" dirty="0" smtClean="0"/>
              <a:t>IZIN  </a:t>
            </a:r>
            <a:r>
              <a:rPr lang="id-ID" sz="1800" b="1" dirty="0"/>
              <a:t>BELAJARNYA.</a:t>
            </a:r>
          </a:p>
        </p:txBody>
      </p:sp>
    </p:spTree>
    <p:extLst>
      <p:ext uri="{BB962C8B-B14F-4D97-AF65-F5344CB8AC3E}">
        <p14:creationId xmlns:p14="http://schemas.microsoft.com/office/powerpoint/2010/main" val="21618328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2000"/>
                                        <p:tgtEl>
                                          <p:spTgt spid="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P spid="9" grpId="0" animBg="1"/>
      <p:bldP spid="10" grpId="0"/>
      <p:bldP spid="11" grpId="0" animBg="1"/>
      <p:bldP spid="12" grpId="0"/>
      <p:bldP spid="13" grpId="0" animBg="1"/>
      <p:bldP spid="14" grpId="0"/>
      <p:bldP spid="17" grpId="0" animBg="1"/>
      <p:bldP spid="18"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 name="TextBox 3"/>
          <p:cNvSpPr txBox="1"/>
          <p:nvPr/>
        </p:nvSpPr>
        <p:spPr>
          <a:xfrm>
            <a:off x="201576" y="403115"/>
            <a:ext cx="8942424" cy="461665"/>
          </a:xfrm>
          <a:prstGeom prst="rect">
            <a:avLst/>
          </a:prstGeom>
          <a:noFill/>
        </p:spPr>
        <p:txBody>
          <a:bodyPr wrap="square" rtlCol="0">
            <a:spAutoFit/>
          </a:bodyPr>
          <a:lstStyle/>
          <a:p>
            <a:r>
              <a:rPr lang="en-US" sz="2400" b="1" dirty="0" smtClean="0">
                <a:solidFill>
                  <a:srgbClr val="FFFFFF"/>
                </a:solidFill>
              </a:rPr>
              <a:t>PEMBATALAN IZIN BELAJAR </a:t>
            </a:r>
            <a:endParaRPr lang="en-US" sz="2400" b="1" dirty="0">
              <a:solidFill>
                <a:srgbClr val="FFFFFF"/>
              </a:solidFill>
            </a:endParaRPr>
          </a:p>
        </p:txBody>
      </p:sp>
      <p:sp>
        <p:nvSpPr>
          <p:cNvPr id="5" name="TextBox 4"/>
          <p:cNvSpPr txBox="1"/>
          <p:nvPr/>
        </p:nvSpPr>
        <p:spPr>
          <a:xfrm>
            <a:off x="201576" y="1249658"/>
            <a:ext cx="8728249" cy="6370974"/>
          </a:xfrm>
          <a:prstGeom prst="rect">
            <a:avLst/>
          </a:prstGeom>
          <a:noFill/>
        </p:spPr>
        <p:txBody>
          <a:bodyPr wrap="square" rtlCol="0">
            <a:spAutoFit/>
          </a:bodyPr>
          <a:lstStyle/>
          <a:p>
            <a:r>
              <a:rPr lang="en-US" sz="3200" dirty="0" err="1" smtClean="0">
                <a:solidFill>
                  <a:srgbClr val="FFFFFF"/>
                </a:solidFill>
              </a:rPr>
              <a:t>Izin</a:t>
            </a:r>
            <a:r>
              <a:rPr lang="en-US" sz="3200" dirty="0" smtClean="0">
                <a:solidFill>
                  <a:srgbClr val="FFFFFF"/>
                </a:solidFill>
              </a:rPr>
              <a:t> </a:t>
            </a:r>
            <a:r>
              <a:rPr lang="en-US" sz="3200" dirty="0" err="1" smtClean="0">
                <a:solidFill>
                  <a:srgbClr val="FFFFFF"/>
                </a:solidFill>
              </a:rPr>
              <a:t>Belajar</a:t>
            </a:r>
            <a:r>
              <a:rPr lang="en-US" sz="3200" dirty="0" smtClean="0">
                <a:solidFill>
                  <a:srgbClr val="FFFFFF"/>
                </a:solidFill>
              </a:rPr>
              <a:t> yang </a:t>
            </a:r>
            <a:r>
              <a:rPr lang="en-US" sz="3200" dirty="0" err="1" smtClean="0">
                <a:solidFill>
                  <a:srgbClr val="FFFFFF"/>
                </a:solidFill>
              </a:rPr>
              <a:t>diberikan</a:t>
            </a:r>
            <a:r>
              <a:rPr lang="en-US" sz="3200" dirty="0" smtClean="0">
                <a:solidFill>
                  <a:srgbClr val="FFFFFF"/>
                </a:solidFill>
              </a:rPr>
              <a:t> </a:t>
            </a:r>
            <a:r>
              <a:rPr lang="en-US" sz="3200" dirty="0" err="1" smtClean="0">
                <a:solidFill>
                  <a:srgbClr val="FFFFFF"/>
                </a:solidFill>
              </a:rPr>
              <a:t>dapat</a:t>
            </a:r>
            <a:r>
              <a:rPr lang="en-US" sz="3200" dirty="0" smtClean="0">
                <a:solidFill>
                  <a:srgbClr val="FFFFFF"/>
                </a:solidFill>
              </a:rPr>
              <a:t> </a:t>
            </a:r>
            <a:r>
              <a:rPr lang="en-US" sz="3200" dirty="0" err="1" smtClean="0">
                <a:solidFill>
                  <a:srgbClr val="FFFFFF"/>
                </a:solidFill>
              </a:rPr>
              <a:t>dibatalkan</a:t>
            </a:r>
            <a:r>
              <a:rPr lang="en-US" sz="3200" dirty="0" smtClean="0">
                <a:solidFill>
                  <a:srgbClr val="FFFFFF"/>
                </a:solidFill>
              </a:rPr>
              <a:t> </a:t>
            </a:r>
            <a:r>
              <a:rPr lang="en-US" sz="3200" dirty="0" err="1" smtClean="0">
                <a:solidFill>
                  <a:srgbClr val="FFFFFF"/>
                </a:solidFill>
              </a:rPr>
              <a:t>oleh</a:t>
            </a:r>
            <a:r>
              <a:rPr lang="en-US" sz="3200" dirty="0" smtClean="0">
                <a:solidFill>
                  <a:srgbClr val="FFFFFF"/>
                </a:solidFill>
              </a:rPr>
              <a:t> </a:t>
            </a:r>
            <a:r>
              <a:rPr lang="en-US" sz="3200" dirty="0" err="1" smtClean="0">
                <a:solidFill>
                  <a:srgbClr val="FFFFFF"/>
                </a:solidFill>
              </a:rPr>
              <a:t>pejabat</a:t>
            </a:r>
            <a:r>
              <a:rPr lang="en-US" sz="3200" dirty="0" smtClean="0">
                <a:solidFill>
                  <a:srgbClr val="FFFFFF"/>
                </a:solidFill>
              </a:rPr>
              <a:t> yang </a:t>
            </a:r>
            <a:r>
              <a:rPr lang="en-US" sz="3200" dirty="0" err="1" smtClean="0">
                <a:solidFill>
                  <a:srgbClr val="FFFFFF"/>
                </a:solidFill>
              </a:rPr>
              <a:t>berwenang</a:t>
            </a:r>
            <a:r>
              <a:rPr lang="en-US" sz="3200" dirty="0" smtClean="0">
                <a:solidFill>
                  <a:srgbClr val="FFFFFF"/>
                </a:solidFill>
              </a:rPr>
              <a:t> </a:t>
            </a:r>
            <a:r>
              <a:rPr lang="en-US" sz="3200" dirty="0" err="1" smtClean="0">
                <a:solidFill>
                  <a:srgbClr val="FFFFFF"/>
                </a:solidFill>
              </a:rPr>
              <a:t>apabila</a:t>
            </a:r>
            <a:r>
              <a:rPr lang="en-US" sz="3200" dirty="0" smtClean="0">
                <a:solidFill>
                  <a:srgbClr val="FFFFFF"/>
                </a:solidFill>
              </a:rPr>
              <a:t>:</a:t>
            </a:r>
          </a:p>
          <a:p>
            <a:endParaRPr lang="en-US" sz="3200" dirty="0">
              <a:solidFill>
                <a:srgbClr val="FFFFFF"/>
              </a:solidFill>
            </a:endParaRPr>
          </a:p>
          <a:p>
            <a:pPr marL="544513" indent="-544513">
              <a:buFont typeface="Wingdings" charset="0"/>
              <a:buChar char="ý"/>
              <a:tabLst>
                <a:tab pos="544513" algn="l"/>
              </a:tabLst>
            </a:pPr>
            <a:r>
              <a:rPr lang="en-US" sz="3200" dirty="0" err="1" smtClean="0">
                <a:solidFill>
                  <a:srgbClr val="FFFFFF"/>
                </a:solidFill>
                <a:ea typeface="Wingdings"/>
                <a:cs typeface="Wingdings"/>
                <a:sym typeface="Wingdings"/>
              </a:rPr>
              <a:t>mengganggu</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pelaksanaan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tugas</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sehari-hari</a:t>
            </a:r>
            <a:r>
              <a:rPr lang="en-US" sz="3200" dirty="0" smtClean="0">
                <a:solidFill>
                  <a:srgbClr val="FFFFFF"/>
                </a:solidFill>
                <a:ea typeface="Wingdings"/>
                <a:cs typeface="Wingdings"/>
                <a:sym typeface="Wingdings"/>
              </a:rPr>
              <a:t> PNS</a:t>
            </a:r>
          </a:p>
          <a:p>
            <a:pPr marL="544513" indent="-544513">
              <a:buFont typeface="Wingdings" charset="0"/>
              <a:buChar char="ý"/>
              <a:tabLst>
                <a:tab pos="544513" algn="l"/>
              </a:tabLst>
            </a:pPr>
            <a:r>
              <a:rPr lang="en-US" sz="3200" dirty="0" err="1" smtClean="0">
                <a:solidFill>
                  <a:srgbClr val="FFFFFF"/>
                </a:solidFill>
                <a:ea typeface="Wingdings"/>
                <a:cs typeface="Wingdings"/>
                <a:sym typeface="Wingdings"/>
              </a:rPr>
              <a:t>melebihi</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jangka</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waktu</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belajar</a:t>
            </a:r>
            <a:r>
              <a:rPr lang="en-US" sz="3200" dirty="0" smtClean="0">
                <a:solidFill>
                  <a:srgbClr val="FFFFFF"/>
                </a:solidFill>
                <a:ea typeface="Wingdings"/>
                <a:cs typeface="Wingdings"/>
                <a:sym typeface="Wingdings"/>
              </a:rPr>
              <a:t> yang </a:t>
            </a:r>
            <a:r>
              <a:rPr lang="en-US" sz="3200" dirty="0" err="1" smtClean="0">
                <a:solidFill>
                  <a:srgbClr val="FFFFFF"/>
                </a:solidFill>
                <a:ea typeface="Wingdings"/>
                <a:cs typeface="Wingdings"/>
                <a:sym typeface="Wingdings"/>
              </a:rPr>
              <a:t>ditentukan</a:t>
            </a:r>
            <a:endParaRPr lang="en-US" sz="3200" dirty="0" smtClean="0">
              <a:solidFill>
                <a:srgbClr val="FFFFFF"/>
              </a:solidFill>
              <a:ea typeface="Wingdings"/>
              <a:cs typeface="Wingdings"/>
              <a:sym typeface="Wingdings"/>
            </a:endParaRPr>
          </a:p>
          <a:p>
            <a:pPr marL="544513" indent="-544513">
              <a:buFont typeface="Wingdings" charset="0"/>
              <a:buChar char="ý"/>
              <a:tabLst>
                <a:tab pos="544513" algn="l"/>
              </a:tabLst>
            </a:pPr>
            <a:r>
              <a:rPr lang="en-US" sz="3200" dirty="0" err="1">
                <a:solidFill>
                  <a:srgbClr val="FFFFFF"/>
                </a:solidFill>
                <a:ea typeface="Wingdings"/>
                <a:cs typeface="Wingdings"/>
                <a:sym typeface="Wingdings"/>
              </a:rPr>
              <a:t>S</a:t>
            </a:r>
            <a:r>
              <a:rPr lang="en-US" sz="3200" dirty="0" err="1" smtClean="0">
                <a:solidFill>
                  <a:srgbClr val="FFFFFF"/>
                </a:solidFill>
                <a:ea typeface="Wingdings"/>
                <a:cs typeface="Wingdings"/>
                <a:sym typeface="Wingdings"/>
              </a:rPr>
              <a:t>edang</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dalam</a:t>
            </a:r>
            <a:r>
              <a:rPr lang="en-US" sz="3200" dirty="0" smtClean="0">
                <a:solidFill>
                  <a:srgbClr val="FFFFFF"/>
                </a:solidFill>
                <a:ea typeface="Wingdings"/>
                <a:cs typeface="Wingdings"/>
                <a:sym typeface="Wingdings"/>
              </a:rPr>
              <a:t> proses </a:t>
            </a:r>
            <a:r>
              <a:rPr lang="en-US" sz="3200" dirty="0" err="1" smtClean="0">
                <a:solidFill>
                  <a:srgbClr val="FFFFFF"/>
                </a:solidFill>
                <a:ea typeface="Wingdings"/>
                <a:cs typeface="Wingdings"/>
                <a:sym typeface="Wingdings"/>
              </a:rPr>
              <a:t>penjatuhan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hukuman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disiplin</a:t>
            </a:r>
            <a:r>
              <a:rPr lang="en-US" sz="3200" dirty="0" smtClean="0">
                <a:solidFill>
                  <a:srgbClr val="FFFFFF"/>
                </a:solidFill>
                <a:ea typeface="Wingdings"/>
                <a:cs typeface="Wingdings"/>
                <a:sym typeface="Wingdings"/>
              </a:rPr>
              <a:t> </a:t>
            </a:r>
          </a:p>
          <a:p>
            <a:pPr marL="544513" indent="-544513">
              <a:buFont typeface="Wingdings" charset="0"/>
              <a:buChar char="ý"/>
              <a:tabLst>
                <a:tab pos="544513" algn="l"/>
              </a:tabLst>
            </a:pPr>
            <a:r>
              <a:rPr lang="en-US" sz="3200" dirty="0" err="1" smtClean="0">
                <a:solidFill>
                  <a:srgbClr val="FFFFFF"/>
                </a:solidFill>
                <a:ea typeface="Wingdings"/>
                <a:cs typeface="Wingdings"/>
                <a:sym typeface="Wingdings"/>
              </a:rPr>
              <a:t>Mengajukan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permohonan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mundur</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dari</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kegiatan</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belajar</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atas</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biaya</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sendiri</a:t>
            </a:r>
            <a:r>
              <a:rPr lang="en-US" sz="3200" dirty="0" smtClean="0">
                <a:solidFill>
                  <a:srgbClr val="FFFFFF"/>
                </a:solidFill>
                <a:ea typeface="Wingdings"/>
                <a:cs typeface="Wingdings"/>
                <a:sym typeface="Wingdings"/>
              </a:rPr>
              <a:t>  </a:t>
            </a:r>
            <a:r>
              <a:rPr lang="en-US" sz="3200" dirty="0" err="1" smtClean="0">
                <a:solidFill>
                  <a:srgbClr val="FFFFFF"/>
                </a:solidFill>
                <a:ea typeface="Wingdings"/>
                <a:cs typeface="Wingdings"/>
                <a:sym typeface="Wingdings"/>
              </a:rPr>
              <a:t>oleh</a:t>
            </a:r>
            <a:r>
              <a:rPr lang="en-US" sz="3200" dirty="0" smtClean="0">
                <a:solidFill>
                  <a:srgbClr val="FFFFFF"/>
                </a:solidFill>
                <a:ea typeface="Wingdings"/>
                <a:cs typeface="Wingdings"/>
                <a:sym typeface="Wingdings"/>
              </a:rPr>
              <a:t> PNS yang </a:t>
            </a:r>
            <a:r>
              <a:rPr lang="en-US" sz="3200" dirty="0" err="1" smtClean="0">
                <a:solidFill>
                  <a:srgbClr val="FFFFFF"/>
                </a:solidFill>
                <a:ea typeface="Wingdings"/>
                <a:cs typeface="Wingdings"/>
                <a:sym typeface="Wingdings"/>
              </a:rPr>
              <a:t>bersangkutan</a:t>
            </a:r>
            <a:endParaRPr lang="en-US" sz="3200" dirty="0" smtClean="0">
              <a:solidFill>
                <a:srgbClr val="FFFFFF"/>
              </a:solidFill>
              <a:ea typeface="Wingdings"/>
              <a:cs typeface="Wingdings"/>
              <a:sym typeface="Wingdings"/>
            </a:endParaRPr>
          </a:p>
          <a:p>
            <a:pPr marL="544513" indent="-544513">
              <a:buFont typeface="Wingdings" charset="0"/>
              <a:buChar char="ý"/>
              <a:tabLst>
                <a:tab pos="544513" algn="l"/>
              </a:tabLst>
            </a:pPr>
            <a:endParaRPr lang="en-US" sz="3200" dirty="0" smtClean="0">
              <a:solidFill>
                <a:srgbClr val="FFFFFF"/>
              </a:solidFill>
              <a:ea typeface="Wingdings"/>
              <a:cs typeface="Wingdings"/>
              <a:sym typeface="Wingdings"/>
            </a:endParaRPr>
          </a:p>
          <a:p>
            <a:pPr marL="544513" indent="-544513">
              <a:buFont typeface="Wingdings" charset="0"/>
              <a:buChar char="ý"/>
              <a:tabLst>
                <a:tab pos="544513" algn="l"/>
              </a:tabLst>
            </a:pPr>
            <a:endParaRPr lang="en-US" sz="3200" dirty="0" smtClean="0"/>
          </a:p>
          <a:p>
            <a:endParaRPr lang="en-US" sz="2400" dirty="0"/>
          </a:p>
        </p:txBody>
      </p:sp>
    </p:spTree>
    <p:extLst>
      <p:ext uri="{BB962C8B-B14F-4D97-AF65-F5344CB8AC3E}">
        <p14:creationId xmlns:p14="http://schemas.microsoft.com/office/powerpoint/2010/main" val="601037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636" y="415636"/>
            <a:ext cx="8335819" cy="6001642"/>
          </a:xfrm>
          <a:prstGeom prst="rect">
            <a:avLst/>
          </a:prstGeom>
          <a:noFill/>
        </p:spPr>
        <p:txBody>
          <a:bodyPr wrap="square" rtlCol="0">
            <a:spAutoFit/>
          </a:bodyPr>
          <a:lstStyle/>
          <a:p>
            <a:r>
              <a:rPr lang="en-US" sz="2400" dirty="0" smtClean="0"/>
              <a:t>PERMENDIKBUD NOMOR 49  TAHUN 2014 TANGGAL 9 JUNI 2014 TENTANG STANDAR NASIONAL PENDIDIKAN TINGGI</a:t>
            </a:r>
          </a:p>
          <a:p>
            <a:endParaRPr lang="en-US" sz="2400" dirty="0"/>
          </a:p>
          <a:p>
            <a:r>
              <a:rPr lang="en-US" sz="2400" dirty="0" err="1" smtClean="0"/>
              <a:t>Pasal</a:t>
            </a:r>
            <a:r>
              <a:rPr lang="en-US" sz="2400" dirty="0" smtClean="0"/>
              <a:t> 17 </a:t>
            </a:r>
            <a:r>
              <a:rPr lang="en-US" sz="2400" dirty="0" err="1" smtClean="0"/>
              <a:t>ayat</a:t>
            </a:r>
            <a:r>
              <a:rPr lang="en-US" sz="2400" dirty="0" smtClean="0"/>
              <a:t> I1)</a:t>
            </a:r>
          </a:p>
          <a:p>
            <a:pPr algn="just"/>
            <a:r>
              <a:rPr lang="en-US" sz="2400" dirty="0" err="1" smtClean="0"/>
              <a:t>Beban</a:t>
            </a:r>
            <a:r>
              <a:rPr lang="en-US" sz="2400" dirty="0" smtClean="0"/>
              <a:t> normal </a:t>
            </a:r>
            <a:r>
              <a:rPr lang="en-US" sz="2400" dirty="0" err="1" smtClean="0"/>
              <a:t>mahasiswa</a:t>
            </a:r>
            <a:r>
              <a:rPr lang="en-US" sz="2400" dirty="0" smtClean="0"/>
              <a:t> </a:t>
            </a:r>
            <a:r>
              <a:rPr lang="en-US" sz="2400" dirty="0" err="1" smtClean="0"/>
              <a:t>adalah</a:t>
            </a:r>
            <a:r>
              <a:rPr lang="en-US" sz="2400" dirty="0" smtClean="0"/>
              <a:t> 8 (</a:t>
            </a:r>
            <a:r>
              <a:rPr lang="en-US" sz="2400" dirty="0" err="1" smtClean="0"/>
              <a:t>delapan</a:t>
            </a:r>
            <a:r>
              <a:rPr lang="en-US" sz="2400" dirty="0" smtClean="0"/>
              <a:t>) jam </a:t>
            </a:r>
            <a:r>
              <a:rPr lang="en-US" sz="2400" dirty="0" err="1" smtClean="0"/>
              <a:t>perhari</a:t>
            </a:r>
            <a:r>
              <a:rPr lang="en-US" sz="2400" dirty="0" smtClean="0"/>
              <a:t> </a:t>
            </a:r>
            <a:r>
              <a:rPr lang="en-US" sz="2400" dirty="0" err="1" smtClean="0"/>
              <a:t>atau</a:t>
            </a:r>
            <a:r>
              <a:rPr lang="en-US" sz="2400" dirty="0" smtClean="0"/>
              <a:t> 48 (</a:t>
            </a:r>
            <a:r>
              <a:rPr lang="en-US" sz="2400" dirty="0" err="1" smtClean="0"/>
              <a:t>empat</a:t>
            </a:r>
            <a:r>
              <a:rPr lang="en-US" sz="2400" dirty="0" smtClean="0"/>
              <a:t> </a:t>
            </a:r>
            <a:r>
              <a:rPr lang="en-US" sz="2400" dirty="0" err="1" smtClean="0"/>
              <a:t>puluh</a:t>
            </a:r>
            <a:r>
              <a:rPr lang="en-US" sz="2400" dirty="0" smtClean="0"/>
              <a:t> </a:t>
            </a:r>
            <a:r>
              <a:rPr lang="en-US" sz="2400" dirty="0" err="1" smtClean="0"/>
              <a:t>delapan</a:t>
            </a:r>
            <a:r>
              <a:rPr lang="en-US" sz="2400" dirty="0" smtClean="0"/>
              <a:t> jam </a:t>
            </a:r>
            <a:r>
              <a:rPr lang="en-US" sz="2400" dirty="0" err="1" smtClean="0"/>
              <a:t>perminggu</a:t>
            </a:r>
            <a:r>
              <a:rPr lang="en-US" sz="2400" dirty="0" smtClean="0"/>
              <a:t> </a:t>
            </a:r>
            <a:r>
              <a:rPr lang="en-US" sz="2400" dirty="0" err="1" smtClean="0"/>
              <a:t>setara</a:t>
            </a:r>
            <a:r>
              <a:rPr lang="en-US" sz="2400" dirty="0" smtClean="0"/>
              <a:t> </a:t>
            </a:r>
            <a:r>
              <a:rPr lang="en-US" sz="2400" dirty="0" err="1" smtClean="0"/>
              <a:t>dengan</a:t>
            </a:r>
            <a:r>
              <a:rPr lang="en-US" sz="2400" dirty="0" smtClean="0"/>
              <a:t> 18 (</a:t>
            </a:r>
            <a:r>
              <a:rPr lang="en-US" sz="2400" dirty="0" err="1" smtClean="0"/>
              <a:t>delapan</a:t>
            </a:r>
            <a:r>
              <a:rPr lang="en-US" sz="2400" dirty="0" smtClean="0"/>
              <a:t> </a:t>
            </a:r>
            <a:r>
              <a:rPr lang="en-US" sz="2400" dirty="0" err="1" smtClean="0"/>
              <a:t>belas</a:t>
            </a:r>
            <a:r>
              <a:rPr lang="en-US" sz="2400" dirty="0" smtClean="0"/>
              <a:t>) </a:t>
            </a:r>
            <a:r>
              <a:rPr lang="en-US" sz="2400" dirty="0" err="1" smtClean="0"/>
              <a:t>sks</a:t>
            </a:r>
            <a:r>
              <a:rPr lang="en-US" sz="2400" dirty="0" smtClean="0"/>
              <a:t> </a:t>
            </a:r>
            <a:r>
              <a:rPr lang="en-US" sz="2400" dirty="0" err="1" smtClean="0"/>
              <a:t>persemester</a:t>
            </a:r>
            <a:r>
              <a:rPr lang="en-US" sz="2400" dirty="0" smtClean="0"/>
              <a:t>, </a:t>
            </a:r>
            <a:r>
              <a:rPr lang="en-US" sz="2400" dirty="0" err="1" smtClean="0"/>
              <a:t>sampai</a:t>
            </a:r>
            <a:r>
              <a:rPr lang="en-US" sz="2400" dirty="0" smtClean="0"/>
              <a:t> </a:t>
            </a:r>
            <a:r>
              <a:rPr lang="en-US" sz="2400" dirty="0" err="1" smtClean="0"/>
              <a:t>dengan</a:t>
            </a:r>
            <a:r>
              <a:rPr lang="en-US" sz="2400" dirty="0" smtClean="0"/>
              <a:t> 9 jam </a:t>
            </a:r>
            <a:r>
              <a:rPr lang="en-US" sz="2400" dirty="0" err="1" smtClean="0"/>
              <a:t>perhari</a:t>
            </a:r>
            <a:r>
              <a:rPr lang="en-US" sz="2400" dirty="0" smtClean="0"/>
              <a:t> </a:t>
            </a:r>
            <a:r>
              <a:rPr lang="en-US" sz="2400" dirty="0" err="1" smtClean="0"/>
              <a:t>atau</a:t>
            </a:r>
            <a:r>
              <a:rPr lang="en-US" sz="2400" dirty="0" smtClean="0"/>
              <a:t> 54 (lima </a:t>
            </a:r>
            <a:r>
              <a:rPr lang="en-US" sz="2400" dirty="0" err="1" smtClean="0"/>
              <a:t>puluh</a:t>
            </a:r>
            <a:r>
              <a:rPr lang="en-US" sz="2400" dirty="0" smtClean="0"/>
              <a:t> </a:t>
            </a:r>
            <a:r>
              <a:rPr lang="en-US" sz="2400" dirty="0" err="1" smtClean="0"/>
              <a:t>empat</a:t>
            </a:r>
            <a:r>
              <a:rPr lang="en-US" sz="2400" dirty="0" smtClean="0"/>
              <a:t>) jam </a:t>
            </a:r>
            <a:r>
              <a:rPr lang="en-US" sz="2400" dirty="0" err="1" smtClean="0"/>
              <a:t>perminggu</a:t>
            </a:r>
            <a:r>
              <a:rPr lang="en-US" sz="2400" dirty="0" smtClean="0"/>
              <a:t> </a:t>
            </a:r>
            <a:r>
              <a:rPr lang="en-US" sz="2400" dirty="0" err="1" smtClean="0"/>
              <a:t>setara</a:t>
            </a:r>
            <a:r>
              <a:rPr lang="en-US" sz="2400" dirty="0" smtClean="0"/>
              <a:t> </a:t>
            </a:r>
            <a:r>
              <a:rPr lang="en-US" sz="2400" dirty="0" err="1" smtClean="0"/>
              <a:t>dengan</a:t>
            </a:r>
            <a:r>
              <a:rPr lang="en-US" sz="2400" dirty="0" smtClean="0"/>
              <a:t> 20 (</a:t>
            </a:r>
            <a:r>
              <a:rPr lang="en-US" sz="2400" dirty="0" err="1" smtClean="0"/>
              <a:t>dua</a:t>
            </a:r>
            <a:r>
              <a:rPr lang="en-US" sz="2400" dirty="0" smtClean="0"/>
              <a:t> </a:t>
            </a:r>
            <a:r>
              <a:rPr lang="en-US" sz="2400" dirty="0" err="1" smtClean="0"/>
              <a:t>puluh</a:t>
            </a:r>
            <a:r>
              <a:rPr lang="en-US" sz="2400" dirty="0" smtClean="0"/>
              <a:t>) </a:t>
            </a:r>
            <a:r>
              <a:rPr lang="en-US" sz="2400" dirty="0" err="1" smtClean="0"/>
              <a:t>sks</a:t>
            </a:r>
            <a:r>
              <a:rPr lang="en-US" sz="2400" dirty="0" smtClean="0"/>
              <a:t> </a:t>
            </a:r>
            <a:r>
              <a:rPr lang="en-US" sz="2400" dirty="0" err="1" smtClean="0"/>
              <a:t>persemester</a:t>
            </a:r>
            <a:endParaRPr lang="en-US" sz="2400" dirty="0" smtClean="0"/>
          </a:p>
          <a:p>
            <a:pPr algn="just"/>
            <a:endParaRPr lang="en-US" sz="2400" dirty="0"/>
          </a:p>
          <a:p>
            <a:pPr algn="just"/>
            <a:r>
              <a:rPr lang="en-US" sz="2400" dirty="0" err="1" smtClean="0"/>
              <a:t>Pasal</a:t>
            </a:r>
            <a:r>
              <a:rPr lang="en-US" sz="2400" dirty="0" smtClean="0"/>
              <a:t> 17 </a:t>
            </a:r>
            <a:r>
              <a:rPr lang="en-US" sz="2400" dirty="0" err="1" smtClean="0"/>
              <a:t>ayat</a:t>
            </a:r>
            <a:r>
              <a:rPr lang="en-US" sz="2400" dirty="0" smtClean="0"/>
              <a:t> (2)</a:t>
            </a:r>
          </a:p>
          <a:p>
            <a:pPr algn="just"/>
            <a:r>
              <a:rPr lang="en-US" sz="2400" dirty="0" err="1" smtClean="0"/>
              <a:t>Untuk</a:t>
            </a:r>
            <a:r>
              <a:rPr lang="en-US" sz="2400" dirty="0" smtClean="0"/>
              <a:t> </a:t>
            </a:r>
            <a:r>
              <a:rPr lang="en-US" sz="2400" dirty="0" err="1" smtClean="0"/>
              <a:t>memenuhi</a:t>
            </a:r>
            <a:r>
              <a:rPr lang="en-US" sz="2400" dirty="0" smtClean="0"/>
              <a:t> </a:t>
            </a:r>
            <a:r>
              <a:rPr lang="en-US" sz="2400" dirty="0" err="1" smtClean="0"/>
              <a:t>capaian</a:t>
            </a:r>
            <a:r>
              <a:rPr lang="en-US" sz="2400" dirty="0" smtClean="0"/>
              <a:t> </a:t>
            </a:r>
            <a:r>
              <a:rPr lang="en-US" sz="2400" dirty="0" err="1" smtClean="0"/>
              <a:t>pembelajaran</a:t>
            </a:r>
            <a:r>
              <a:rPr lang="en-US" sz="2400" dirty="0" smtClean="0"/>
              <a:t> </a:t>
            </a:r>
            <a:r>
              <a:rPr lang="en-US" sz="2400" dirty="0" err="1" smtClean="0"/>
              <a:t>lulusan</a:t>
            </a:r>
            <a:r>
              <a:rPr lang="en-US" sz="2400" dirty="0" smtClean="0"/>
              <a:t> program </a:t>
            </a:r>
            <a:r>
              <a:rPr lang="en-US" sz="2400" dirty="0" err="1" smtClean="0"/>
              <a:t>sebagaimana</a:t>
            </a:r>
            <a:r>
              <a:rPr lang="en-US" sz="2400" dirty="0" smtClean="0"/>
              <a:t> </a:t>
            </a:r>
            <a:r>
              <a:rPr lang="en-US" sz="2400" dirty="0" err="1" smtClean="0"/>
              <a:t>dimaksud</a:t>
            </a:r>
            <a:r>
              <a:rPr lang="en-US" sz="2400" dirty="0" smtClean="0"/>
              <a:t> </a:t>
            </a:r>
            <a:r>
              <a:rPr lang="en-US" sz="2400" dirty="0" err="1" smtClean="0"/>
              <a:t>dalam</a:t>
            </a:r>
            <a:r>
              <a:rPr lang="en-US" sz="2400" dirty="0" smtClean="0"/>
              <a:t> </a:t>
            </a:r>
            <a:r>
              <a:rPr lang="en-US" sz="2400" dirty="0" err="1" smtClean="0"/>
              <a:t>Pasal</a:t>
            </a:r>
            <a:r>
              <a:rPr lang="en-US" sz="2400" dirty="0" smtClean="0"/>
              <a:t> 5, </a:t>
            </a:r>
            <a:r>
              <a:rPr lang="en-US" sz="2400" dirty="0" err="1" smtClean="0"/>
              <a:t>mahasiswa</a:t>
            </a:r>
            <a:r>
              <a:rPr lang="en-US" sz="2400" dirty="0" smtClean="0"/>
              <a:t> </a:t>
            </a:r>
            <a:r>
              <a:rPr lang="en-US" sz="2400" dirty="0" err="1" smtClean="0"/>
              <a:t>wajib</a:t>
            </a:r>
            <a:r>
              <a:rPr lang="en-US" sz="2400" dirty="0" smtClean="0"/>
              <a:t> </a:t>
            </a:r>
            <a:r>
              <a:rPr lang="en-US" sz="2400" dirty="0" err="1" smtClean="0"/>
              <a:t>menempuh</a:t>
            </a:r>
            <a:r>
              <a:rPr lang="en-US" sz="2400" dirty="0" smtClean="0"/>
              <a:t> </a:t>
            </a:r>
            <a:r>
              <a:rPr lang="en-US" sz="2400" dirty="0" err="1" smtClean="0"/>
              <a:t>beban</a:t>
            </a:r>
            <a:r>
              <a:rPr lang="en-US" sz="2400" dirty="0" smtClean="0"/>
              <a:t> </a:t>
            </a:r>
            <a:r>
              <a:rPr lang="en-US" sz="2400" dirty="0" err="1" smtClean="0"/>
              <a:t>belajar</a:t>
            </a:r>
            <a:r>
              <a:rPr lang="en-US" sz="2400" dirty="0" smtClean="0"/>
              <a:t> paling </a:t>
            </a:r>
            <a:r>
              <a:rPr lang="en-US" sz="2400" dirty="0" err="1" smtClean="0"/>
              <a:t>sedikit</a:t>
            </a:r>
            <a:r>
              <a:rPr lang="en-US" sz="2400" dirty="0" smtClean="0"/>
              <a:t>:</a:t>
            </a:r>
          </a:p>
          <a:p>
            <a:pPr marL="531813" indent="-531813" algn="just">
              <a:buAutoNum type="alphaLcPeriod"/>
              <a:tabLst>
                <a:tab pos="531813" algn="l"/>
              </a:tabLst>
            </a:pPr>
            <a:r>
              <a:rPr lang="en-US" sz="2400" dirty="0" smtClean="0"/>
              <a:t>36 </a:t>
            </a:r>
            <a:r>
              <a:rPr lang="en-US" sz="2400" dirty="0" err="1" smtClean="0"/>
              <a:t>sks</a:t>
            </a:r>
            <a:r>
              <a:rPr lang="en-US" sz="2400" dirty="0" smtClean="0"/>
              <a:t> </a:t>
            </a:r>
            <a:r>
              <a:rPr lang="en-US" sz="2400" dirty="0" err="1" smtClean="0"/>
              <a:t>untuk</a:t>
            </a:r>
            <a:r>
              <a:rPr lang="en-US" sz="2400" dirty="0" smtClean="0"/>
              <a:t> program diploma </a:t>
            </a:r>
            <a:r>
              <a:rPr lang="en-US" sz="2400" dirty="0" err="1" smtClean="0"/>
              <a:t>satu</a:t>
            </a:r>
            <a:endParaRPr lang="en-US" sz="2400" dirty="0" smtClean="0"/>
          </a:p>
          <a:p>
            <a:endParaRPr lang="en-US" sz="2400" dirty="0"/>
          </a:p>
        </p:txBody>
      </p:sp>
    </p:spTree>
    <p:extLst>
      <p:ext uri="{BB962C8B-B14F-4D97-AF65-F5344CB8AC3E}">
        <p14:creationId xmlns:p14="http://schemas.microsoft.com/office/powerpoint/2010/main" val="217459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0000"/>
            </a:gs>
            <a:gs pos="50000">
              <a:schemeClr val="bg2"/>
            </a:gs>
            <a:gs pos="75000">
              <a:schemeClr val="bg2"/>
            </a:gs>
            <a:gs pos="87000">
              <a:schemeClr val="bg2"/>
            </a:gs>
            <a:gs pos="93000">
              <a:schemeClr val="bg2"/>
            </a:gs>
            <a:gs pos="96000">
              <a:srgbClr val="FF0000"/>
            </a:gs>
            <a:gs pos="98000">
              <a:srgbClr val="FF0000"/>
            </a:gs>
            <a:gs pos="95000">
              <a:srgbClr val="000000"/>
            </a:gs>
            <a:gs pos="91000">
              <a:srgbClr val="FF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282207" y="282181"/>
            <a:ext cx="8607303" cy="461665"/>
          </a:xfrm>
          <a:prstGeom prst="rect">
            <a:avLst/>
          </a:prstGeom>
          <a:noFill/>
        </p:spPr>
        <p:txBody>
          <a:bodyPr wrap="square" rtlCol="0">
            <a:spAutoFit/>
          </a:bodyPr>
          <a:lstStyle/>
          <a:p>
            <a:r>
              <a:rPr lang="en-US" sz="2400" b="1" dirty="0" smtClean="0"/>
              <a:t>PNS YANG TIDAK MEMENUHI SYARAT UNTUK DIBERIKAN TUBEL :</a:t>
            </a:r>
          </a:p>
        </p:txBody>
      </p:sp>
      <p:sp>
        <p:nvSpPr>
          <p:cNvPr id="5" name="TextBox 4"/>
          <p:cNvSpPr txBox="1"/>
          <p:nvPr/>
        </p:nvSpPr>
        <p:spPr>
          <a:xfrm>
            <a:off x="282207" y="846542"/>
            <a:ext cx="8607303" cy="5632310"/>
          </a:xfrm>
          <a:prstGeom prst="rect">
            <a:avLst/>
          </a:prstGeom>
          <a:noFill/>
        </p:spPr>
        <p:txBody>
          <a:bodyPr wrap="square" rtlCol="0">
            <a:spAutoFit/>
          </a:bodyPr>
          <a:lstStyle/>
          <a:p>
            <a:pPr marL="544513" indent="-544513">
              <a:buFont typeface="Wingdings" charset="0"/>
              <a:buChar char="ý"/>
            </a:pPr>
            <a:r>
              <a:rPr lang="en-US" sz="2400" dirty="0" err="1">
                <a:ea typeface="Wingdings"/>
                <a:cs typeface="Wingdings"/>
                <a:sym typeface="Wingdings"/>
              </a:rPr>
              <a:t>M</a:t>
            </a:r>
            <a:r>
              <a:rPr lang="en-US" sz="2400" dirty="0" err="1" smtClean="0">
                <a:ea typeface="Wingdings"/>
                <a:cs typeface="Wingdings"/>
                <a:sym typeface="Wingdings"/>
              </a:rPr>
              <a:t>enjalani</a:t>
            </a:r>
            <a:r>
              <a:rPr lang="en-US" sz="2400" dirty="0" smtClean="0">
                <a:ea typeface="Wingdings"/>
                <a:cs typeface="Wingdings"/>
                <a:sym typeface="Wingdings"/>
              </a:rPr>
              <a:t> </a:t>
            </a:r>
            <a:r>
              <a:rPr lang="en-US" sz="2400" dirty="0" err="1" smtClean="0">
                <a:ea typeface="Wingdings"/>
                <a:cs typeface="Wingdings"/>
                <a:sym typeface="Wingdings"/>
              </a:rPr>
              <a:t>cuti</a:t>
            </a:r>
            <a:r>
              <a:rPr lang="en-US" sz="2400" dirty="0" smtClean="0">
                <a:ea typeface="Wingdings"/>
                <a:cs typeface="Wingdings"/>
                <a:sym typeface="Wingdings"/>
              </a:rPr>
              <a:t> </a:t>
            </a:r>
            <a:r>
              <a:rPr lang="en-US" sz="2400" dirty="0" err="1" smtClean="0">
                <a:ea typeface="Wingdings"/>
                <a:cs typeface="Wingdings"/>
                <a:sym typeface="Wingdings"/>
              </a:rPr>
              <a:t>diluartanggungan</a:t>
            </a:r>
            <a:r>
              <a:rPr lang="en-US" sz="2400" dirty="0" smtClean="0">
                <a:ea typeface="Wingdings"/>
                <a:cs typeface="Wingdings"/>
                <a:sym typeface="Wingdings"/>
              </a:rPr>
              <a:t> </a:t>
            </a:r>
            <a:r>
              <a:rPr lang="en-US" sz="2400" dirty="0" err="1" smtClean="0">
                <a:ea typeface="Wingdings"/>
                <a:cs typeface="Wingdings"/>
                <a:sym typeface="Wingdings"/>
              </a:rPr>
              <a:t>negara</a:t>
            </a:r>
            <a:endParaRPr lang="en-US" sz="2400" dirty="0" smtClean="0">
              <a:ea typeface="Wingdings"/>
              <a:cs typeface="Wingdings"/>
              <a:sym typeface="Wingdings"/>
            </a:endParaRPr>
          </a:p>
          <a:p>
            <a:pPr marL="544513" indent="-544513">
              <a:buFont typeface="Wingdings" charset="0"/>
              <a:buChar char="ý"/>
            </a:pPr>
            <a:r>
              <a:rPr lang="en-US" sz="2400" dirty="0" err="1">
                <a:ea typeface="Wingdings"/>
                <a:cs typeface="Wingdings"/>
                <a:sym typeface="Wingdings"/>
              </a:rPr>
              <a:t>M</a:t>
            </a:r>
            <a:r>
              <a:rPr lang="en-US" sz="2400" dirty="0" err="1" smtClean="0">
                <a:ea typeface="Wingdings"/>
                <a:cs typeface="Wingdings"/>
                <a:sym typeface="Wingdings"/>
              </a:rPr>
              <a:t>elaksanakan</a:t>
            </a:r>
            <a:r>
              <a:rPr lang="en-US" sz="2400" dirty="0" smtClean="0">
                <a:ea typeface="Wingdings"/>
                <a:cs typeface="Wingdings"/>
                <a:sym typeface="Wingdings"/>
              </a:rPr>
              <a:t> </a:t>
            </a:r>
            <a:r>
              <a:rPr lang="en-US" sz="2400" dirty="0" err="1" smtClean="0">
                <a:ea typeface="Wingdings"/>
                <a:cs typeface="Wingdings"/>
                <a:sym typeface="Wingdings"/>
              </a:rPr>
              <a:t>tugas</a:t>
            </a:r>
            <a:r>
              <a:rPr lang="en-US" sz="2400" dirty="0" smtClean="0">
                <a:ea typeface="Wingdings"/>
                <a:cs typeface="Wingdings"/>
                <a:sym typeface="Wingdings"/>
              </a:rPr>
              <a:t> </a:t>
            </a:r>
            <a:r>
              <a:rPr lang="en-US" sz="2400" dirty="0" err="1" smtClean="0">
                <a:ea typeface="Wingdings"/>
                <a:cs typeface="Wingdings"/>
                <a:sym typeface="Wingdings"/>
              </a:rPr>
              <a:t>secara</a:t>
            </a:r>
            <a:r>
              <a:rPr lang="en-US" sz="2400" dirty="0" smtClean="0">
                <a:ea typeface="Wingdings"/>
                <a:cs typeface="Wingdings"/>
                <a:sym typeface="Wingdings"/>
              </a:rPr>
              <a:t> </a:t>
            </a:r>
            <a:r>
              <a:rPr lang="en-US" sz="2400" dirty="0" err="1" smtClean="0">
                <a:ea typeface="Wingdings"/>
                <a:cs typeface="Wingdings"/>
                <a:sym typeface="Wingdings"/>
              </a:rPr>
              <a:t>penuh</a:t>
            </a:r>
            <a:r>
              <a:rPr lang="en-US" sz="2400" dirty="0" smtClean="0">
                <a:ea typeface="Wingdings"/>
                <a:cs typeface="Wingdings"/>
                <a:sym typeface="Wingdings"/>
              </a:rPr>
              <a:t> di </a:t>
            </a:r>
            <a:r>
              <a:rPr lang="en-US" sz="2400" dirty="0" err="1" smtClean="0">
                <a:ea typeface="Wingdings"/>
                <a:cs typeface="Wingdings"/>
                <a:sym typeface="Wingdings"/>
              </a:rPr>
              <a:t>luar</a:t>
            </a:r>
            <a:r>
              <a:rPr lang="en-US" sz="2400" dirty="0" smtClean="0">
                <a:ea typeface="Wingdings"/>
                <a:cs typeface="Wingdings"/>
                <a:sym typeface="Wingdings"/>
              </a:rPr>
              <a:t> </a:t>
            </a:r>
            <a:r>
              <a:rPr lang="en-US" sz="2400" dirty="0" err="1" smtClean="0">
                <a:ea typeface="Wingdings"/>
                <a:cs typeface="Wingdings"/>
                <a:sym typeface="Wingdings"/>
              </a:rPr>
              <a:t>Kemdikbud</a:t>
            </a:r>
            <a:endParaRPr lang="en-US" sz="2400" dirty="0" smtClean="0">
              <a:ea typeface="Wingdings"/>
              <a:cs typeface="Wingdings"/>
              <a:sym typeface="Wingdings"/>
            </a:endParaRPr>
          </a:p>
          <a:p>
            <a:pPr marL="544513" indent="-544513">
              <a:buFont typeface="Wingdings" charset="0"/>
              <a:buChar char="ý"/>
            </a:pPr>
            <a:r>
              <a:rPr lang="en-US" sz="2400" dirty="0" err="1">
                <a:ea typeface="Wingdings"/>
                <a:cs typeface="Wingdings"/>
                <a:sym typeface="Wingdings"/>
              </a:rPr>
              <a:t>M</a:t>
            </a:r>
            <a:r>
              <a:rPr lang="en-US" sz="2400" dirty="0" err="1" smtClean="0">
                <a:ea typeface="Wingdings"/>
                <a:cs typeface="Wingdings"/>
                <a:sym typeface="Wingdings"/>
              </a:rPr>
              <a:t>enjalani</a:t>
            </a:r>
            <a:r>
              <a:rPr lang="en-US" sz="2400" dirty="0" smtClean="0">
                <a:ea typeface="Wingdings"/>
                <a:cs typeface="Wingdings"/>
                <a:sym typeface="Wingdings"/>
              </a:rPr>
              <a:t> </a:t>
            </a:r>
            <a:r>
              <a:rPr lang="en-US" sz="2400" dirty="0" err="1" smtClean="0">
                <a:ea typeface="Wingdings"/>
                <a:cs typeface="Wingdings"/>
                <a:sym typeface="Wingdings"/>
              </a:rPr>
              <a:t>hukuman</a:t>
            </a:r>
            <a:r>
              <a:rPr lang="en-US" sz="2400" dirty="0" smtClean="0">
                <a:ea typeface="Wingdings"/>
                <a:cs typeface="Wingdings"/>
                <a:sym typeface="Wingdings"/>
              </a:rPr>
              <a:t> </a:t>
            </a:r>
            <a:r>
              <a:rPr lang="en-US" sz="2400" dirty="0" err="1" smtClean="0">
                <a:ea typeface="Wingdings"/>
                <a:cs typeface="Wingdings"/>
                <a:sym typeface="Wingdings"/>
              </a:rPr>
              <a:t>karena</a:t>
            </a:r>
            <a:r>
              <a:rPr lang="en-US" sz="2400" dirty="0" smtClean="0">
                <a:ea typeface="Wingdings"/>
                <a:cs typeface="Wingdings"/>
                <a:sym typeface="Wingdings"/>
              </a:rPr>
              <a:t> </a:t>
            </a:r>
            <a:r>
              <a:rPr lang="en-US" sz="2400" dirty="0" err="1" smtClean="0">
                <a:ea typeface="Wingdings"/>
                <a:cs typeface="Wingdings"/>
                <a:sym typeface="Wingdings"/>
              </a:rPr>
              <a:t>melakukan</a:t>
            </a:r>
            <a:r>
              <a:rPr lang="en-US" sz="2400" dirty="0" smtClean="0">
                <a:ea typeface="Wingdings"/>
                <a:cs typeface="Wingdings"/>
                <a:sym typeface="Wingdings"/>
              </a:rPr>
              <a:t> </a:t>
            </a:r>
            <a:r>
              <a:rPr lang="en-US" sz="2400" dirty="0" err="1" smtClean="0">
                <a:ea typeface="Wingdings"/>
                <a:cs typeface="Wingdings"/>
                <a:sym typeface="Wingdings"/>
              </a:rPr>
              <a:t>tindak</a:t>
            </a:r>
            <a:r>
              <a:rPr lang="en-US" sz="2400" dirty="0" smtClean="0">
                <a:ea typeface="Wingdings"/>
                <a:cs typeface="Wingdings"/>
                <a:sym typeface="Wingdings"/>
              </a:rPr>
              <a:t> </a:t>
            </a:r>
            <a:r>
              <a:rPr lang="en-US" sz="2400" dirty="0" err="1" smtClean="0">
                <a:ea typeface="Wingdings"/>
                <a:cs typeface="Wingdings"/>
                <a:sym typeface="Wingdings"/>
              </a:rPr>
              <a:t>pidana</a:t>
            </a:r>
            <a:r>
              <a:rPr lang="en-US" sz="2400" dirty="0" smtClean="0">
                <a:ea typeface="Wingdings"/>
                <a:cs typeface="Wingdings"/>
                <a:sym typeface="Wingdings"/>
              </a:rPr>
              <a:t> </a:t>
            </a:r>
            <a:r>
              <a:rPr lang="en-US" sz="2400" dirty="0" err="1" smtClean="0">
                <a:ea typeface="Wingdings"/>
                <a:cs typeface="Wingdings"/>
                <a:sym typeface="Wingdings"/>
              </a:rPr>
              <a:t>kejahatan</a:t>
            </a:r>
            <a:endParaRPr lang="en-US" sz="2400" dirty="0" smtClean="0">
              <a:ea typeface="Wingdings"/>
              <a:cs typeface="Wingdings"/>
              <a:sym typeface="Wingdings"/>
            </a:endParaRPr>
          </a:p>
          <a:p>
            <a:pPr marL="544513" indent="-544513">
              <a:buFont typeface="Wingdings" charset="0"/>
              <a:buChar char="ý"/>
            </a:pPr>
            <a:r>
              <a:rPr lang="en-US" sz="2400" dirty="0" err="1" smtClean="0">
                <a:ea typeface="Wingdings"/>
                <a:cs typeface="Wingdings"/>
                <a:sym typeface="Wingdings"/>
              </a:rPr>
              <a:t>Mengajukan</a:t>
            </a:r>
            <a:r>
              <a:rPr lang="en-US" sz="2400" dirty="0" smtClean="0">
                <a:ea typeface="Wingdings"/>
                <a:cs typeface="Wingdings"/>
                <a:sym typeface="Wingdings"/>
              </a:rPr>
              <a:t> banding </a:t>
            </a:r>
            <a:r>
              <a:rPr lang="en-US" sz="2400" dirty="0" err="1" smtClean="0">
                <a:ea typeface="Wingdings"/>
                <a:cs typeface="Wingdings"/>
                <a:sym typeface="Wingdings"/>
              </a:rPr>
              <a:t>ke</a:t>
            </a:r>
            <a:r>
              <a:rPr lang="en-US" sz="2400" dirty="0" smtClean="0">
                <a:ea typeface="Wingdings"/>
                <a:cs typeface="Wingdings"/>
                <a:sym typeface="Wingdings"/>
              </a:rPr>
              <a:t> BAPEK </a:t>
            </a:r>
            <a:r>
              <a:rPr lang="en-US" sz="2400" dirty="0" err="1" smtClean="0">
                <a:ea typeface="Wingdings"/>
                <a:cs typeface="Wingdings"/>
                <a:sym typeface="Wingdings"/>
              </a:rPr>
              <a:t>atau</a:t>
            </a:r>
            <a:r>
              <a:rPr lang="en-US" sz="2400" dirty="0" smtClean="0">
                <a:ea typeface="Wingdings"/>
                <a:cs typeface="Wingdings"/>
                <a:sym typeface="Wingdings"/>
              </a:rPr>
              <a:t> </a:t>
            </a:r>
            <a:r>
              <a:rPr lang="en-US" sz="2400" dirty="0" err="1" smtClean="0">
                <a:ea typeface="Wingdings"/>
                <a:cs typeface="Wingdings"/>
                <a:sym typeface="Wingdings"/>
              </a:rPr>
              <a:t>upaya</a:t>
            </a:r>
            <a:r>
              <a:rPr lang="en-US" sz="2400" dirty="0" smtClean="0">
                <a:ea typeface="Wingdings"/>
                <a:cs typeface="Wingdings"/>
                <a:sym typeface="Wingdings"/>
              </a:rPr>
              <a:t> </a:t>
            </a:r>
            <a:r>
              <a:rPr lang="en-US" sz="2400" dirty="0" err="1" smtClean="0">
                <a:ea typeface="Wingdings"/>
                <a:cs typeface="Wingdings"/>
                <a:sym typeface="Wingdings"/>
              </a:rPr>
              <a:t>hukum</a:t>
            </a:r>
            <a:r>
              <a:rPr lang="en-US" sz="2400" dirty="0" smtClean="0">
                <a:ea typeface="Wingdings"/>
                <a:cs typeface="Wingdings"/>
                <a:sym typeface="Wingdings"/>
              </a:rPr>
              <a:t> (</a:t>
            </a:r>
            <a:r>
              <a:rPr lang="en-US" sz="2400" dirty="0" err="1" smtClean="0">
                <a:ea typeface="Wingdings"/>
                <a:cs typeface="Wingdings"/>
                <a:sym typeface="Wingdings"/>
              </a:rPr>
              <a:t>gugatan</a:t>
            </a:r>
            <a:r>
              <a:rPr lang="en-US" sz="2400" dirty="0" smtClean="0">
                <a:ea typeface="Wingdings"/>
                <a:cs typeface="Wingdings"/>
                <a:sym typeface="Wingdings"/>
              </a:rPr>
              <a:t>) </a:t>
            </a:r>
            <a:r>
              <a:rPr lang="en-US" sz="2400" dirty="0" err="1" smtClean="0">
                <a:ea typeface="Wingdings"/>
                <a:cs typeface="Wingdings"/>
                <a:sym typeface="Wingdings"/>
              </a:rPr>
              <a:t>ke</a:t>
            </a:r>
            <a:r>
              <a:rPr lang="en-US" sz="2400" dirty="0" smtClean="0">
                <a:ea typeface="Wingdings"/>
                <a:cs typeface="Wingdings"/>
                <a:sym typeface="Wingdings"/>
              </a:rPr>
              <a:t> </a:t>
            </a:r>
            <a:r>
              <a:rPr lang="en-US" sz="2400" dirty="0" err="1" smtClean="0">
                <a:ea typeface="Wingdings"/>
                <a:cs typeface="Wingdings"/>
                <a:sym typeface="Wingdings"/>
              </a:rPr>
              <a:t>pengadilan</a:t>
            </a:r>
            <a:r>
              <a:rPr lang="en-US" sz="2400" dirty="0" smtClean="0">
                <a:ea typeface="Wingdings"/>
                <a:cs typeface="Wingdings"/>
                <a:sym typeface="Wingdings"/>
              </a:rPr>
              <a:t> </a:t>
            </a:r>
            <a:r>
              <a:rPr lang="en-US" sz="2400" dirty="0" err="1" smtClean="0">
                <a:ea typeface="Wingdings"/>
                <a:cs typeface="Wingdings"/>
                <a:sym typeface="Wingdings"/>
              </a:rPr>
              <a:t>terkait</a:t>
            </a:r>
            <a:r>
              <a:rPr lang="en-US" sz="2400" dirty="0" smtClean="0">
                <a:ea typeface="Wingdings"/>
                <a:cs typeface="Wingdings"/>
                <a:sym typeface="Wingdings"/>
              </a:rPr>
              <a:t> </a:t>
            </a:r>
            <a:r>
              <a:rPr lang="en-US" sz="2400" dirty="0" err="1" smtClean="0">
                <a:ea typeface="Wingdings"/>
                <a:cs typeface="Wingdings"/>
                <a:sym typeface="Wingdings"/>
              </a:rPr>
              <a:t>dengan</a:t>
            </a:r>
            <a:r>
              <a:rPr lang="en-US" sz="2400" dirty="0" smtClean="0">
                <a:ea typeface="Wingdings"/>
                <a:cs typeface="Wingdings"/>
                <a:sym typeface="Wingdings"/>
              </a:rPr>
              <a:t> </a:t>
            </a:r>
            <a:r>
              <a:rPr lang="en-US" sz="2400" dirty="0" err="1" smtClean="0">
                <a:ea typeface="Wingdings"/>
                <a:cs typeface="Wingdings"/>
                <a:sym typeface="Wingdings"/>
              </a:rPr>
              <a:t>penjatuhan</a:t>
            </a:r>
            <a:r>
              <a:rPr lang="en-US" sz="2400" dirty="0" smtClean="0">
                <a:ea typeface="Wingdings"/>
                <a:cs typeface="Wingdings"/>
                <a:sym typeface="Wingdings"/>
              </a:rPr>
              <a:t> </a:t>
            </a:r>
            <a:r>
              <a:rPr lang="en-US" sz="2400" dirty="0" err="1" smtClean="0">
                <a:ea typeface="Wingdings"/>
                <a:cs typeface="Wingdings"/>
                <a:sym typeface="Wingdings"/>
              </a:rPr>
              <a:t>hukuman</a:t>
            </a:r>
            <a:r>
              <a:rPr lang="en-US" sz="2400" dirty="0" smtClean="0">
                <a:ea typeface="Wingdings"/>
                <a:cs typeface="Wingdings"/>
                <a:sym typeface="Wingdings"/>
              </a:rPr>
              <a:t> </a:t>
            </a:r>
            <a:r>
              <a:rPr lang="en-US" sz="2400" dirty="0" err="1" smtClean="0">
                <a:ea typeface="Wingdings"/>
                <a:cs typeface="Wingdings"/>
                <a:sym typeface="Wingdings"/>
              </a:rPr>
              <a:t>disiplin</a:t>
            </a:r>
            <a:endParaRPr lang="en-US" sz="2400" dirty="0" smtClean="0">
              <a:ea typeface="Wingdings"/>
              <a:cs typeface="Wingdings"/>
              <a:sym typeface="Wingdings"/>
            </a:endParaRPr>
          </a:p>
          <a:p>
            <a:pPr marL="544513" indent="-544513">
              <a:buFont typeface="Wingdings" charset="0"/>
              <a:buChar char="ý"/>
            </a:pPr>
            <a:r>
              <a:rPr lang="en-US" sz="2400" dirty="0" err="1" smtClean="0"/>
              <a:t>Sedang</a:t>
            </a:r>
            <a:r>
              <a:rPr lang="en-US" sz="2400" dirty="0" smtClean="0"/>
              <a:t> </a:t>
            </a:r>
            <a:r>
              <a:rPr lang="en-US" sz="2400" dirty="0" err="1" smtClean="0"/>
              <a:t>dalam</a:t>
            </a:r>
            <a:r>
              <a:rPr lang="en-US" sz="2400" dirty="0" smtClean="0"/>
              <a:t> proses </a:t>
            </a:r>
            <a:r>
              <a:rPr lang="en-US" sz="2400" dirty="0" err="1" smtClean="0"/>
              <a:t>penjatuhan</a:t>
            </a:r>
            <a:r>
              <a:rPr lang="en-US" sz="2400" dirty="0" smtClean="0"/>
              <a:t> </a:t>
            </a:r>
            <a:r>
              <a:rPr lang="en-US" sz="2400" dirty="0" err="1" smtClean="0"/>
              <a:t>hukuman</a:t>
            </a:r>
            <a:r>
              <a:rPr lang="en-US" sz="2400" dirty="0" smtClean="0"/>
              <a:t> </a:t>
            </a:r>
            <a:r>
              <a:rPr lang="en-US" sz="2400" dirty="0" err="1" smtClean="0"/>
              <a:t>disiplin</a:t>
            </a:r>
            <a:r>
              <a:rPr lang="en-US" sz="2400" dirty="0" smtClean="0"/>
              <a:t> </a:t>
            </a:r>
            <a:r>
              <a:rPr lang="en-US" sz="2400" dirty="0" err="1" smtClean="0"/>
              <a:t>tingkat</a:t>
            </a:r>
            <a:r>
              <a:rPr lang="en-US" sz="2400" dirty="0" smtClean="0"/>
              <a:t> </a:t>
            </a:r>
            <a:r>
              <a:rPr lang="en-US" sz="2400" dirty="0" err="1" smtClean="0"/>
              <a:t>sedang</a:t>
            </a:r>
            <a:r>
              <a:rPr lang="en-US" sz="2400" dirty="0" smtClean="0"/>
              <a:t> </a:t>
            </a:r>
            <a:r>
              <a:rPr lang="en-US" sz="2400" dirty="0" err="1" smtClean="0"/>
              <a:t>atau</a:t>
            </a:r>
            <a:r>
              <a:rPr lang="en-US" sz="2400" dirty="0" smtClean="0"/>
              <a:t> </a:t>
            </a:r>
            <a:r>
              <a:rPr lang="en-US" sz="2400" dirty="0" err="1" smtClean="0"/>
              <a:t>tingkat</a:t>
            </a:r>
            <a:r>
              <a:rPr lang="en-US" sz="2400" dirty="0" smtClean="0"/>
              <a:t> </a:t>
            </a:r>
            <a:r>
              <a:rPr lang="en-US" sz="2400" dirty="0" err="1" smtClean="0"/>
              <a:t>berat</a:t>
            </a:r>
            <a:endParaRPr lang="en-US" sz="2400" dirty="0" smtClean="0"/>
          </a:p>
          <a:p>
            <a:pPr marL="544513" indent="-544513">
              <a:buFont typeface="Wingdings" charset="0"/>
              <a:buChar char="ý"/>
            </a:pPr>
            <a:r>
              <a:rPr lang="en-US" sz="2400" dirty="0" err="1" smtClean="0"/>
              <a:t>Menjalani</a:t>
            </a:r>
            <a:r>
              <a:rPr lang="en-US" sz="2400" dirty="0" smtClean="0"/>
              <a:t> </a:t>
            </a:r>
            <a:r>
              <a:rPr lang="en-US" sz="2400" dirty="0" err="1" smtClean="0"/>
              <a:t>hukuman</a:t>
            </a:r>
            <a:r>
              <a:rPr lang="en-US" sz="2400" dirty="0" smtClean="0"/>
              <a:t> </a:t>
            </a:r>
            <a:r>
              <a:rPr lang="en-US" sz="2400" dirty="0" err="1" smtClean="0"/>
              <a:t>disiplin</a:t>
            </a:r>
            <a:r>
              <a:rPr lang="en-US" sz="2400" dirty="0" smtClean="0"/>
              <a:t> </a:t>
            </a:r>
            <a:r>
              <a:rPr lang="en-US" sz="2400" dirty="0" err="1" smtClean="0"/>
              <a:t>tingkat</a:t>
            </a:r>
            <a:r>
              <a:rPr lang="en-US" sz="2400" dirty="0" smtClean="0"/>
              <a:t> </a:t>
            </a:r>
            <a:r>
              <a:rPr lang="en-US" sz="2400" dirty="0" err="1" smtClean="0"/>
              <a:t>sedang</a:t>
            </a:r>
            <a:r>
              <a:rPr lang="en-US" sz="2400" dirty="0" smtClean="0"/>
              <a:t> </a:t>
            </a:r>
            <a:r>
              <a:rPr lang="en-US" sz="2400" dirty="0" err="1" smtClean="0"/>
              <a:t>atau</a:t>
            </a:r>
            <a:r>
              <a:rPr lang="en-US" sz="2400" dirty="0" smtClean="0"/>
              <a:t> </a:t>
            </a:r>
            <a:r>
              <a:rPr lang="en-US" sz="2400" dirty="0" err="1" smtClean="0"/>
              <a:t>tingkat</a:t>
            </a:r>
            <a:r>
              <a:rPr lang="en-US" sz="2400" dirty="0" smtClean="0"/>
              <a:t> </a:t>
            </a:r>
            <a:r>
              <a:rPr lang="en-US" sz="2400" dirty="0" err="1" smtClean="0"/>
              <a:t>berat</a:t>
            </a:r>
            <a:endParaRPr lang="en-US" sz="2400" dirty="0" smtClean="0"/>
          </a:p>
          <a:p>
            <a:pPr marL="544513" indent="-544513">
              <a:buFont typeface="Wingdings" charset="0"/>
              <a:buChar char="ý"/>
            </a:pPr>
            <a:r>
              <a:rPr lang="en-US" sz="2400" dirty="0" err="1" smtClean="0"/>
              <a:t>Dalam</a:t>
            </a:r>
            <a:r>
              <a:rPr lang="en-US" sz="2400" dirty="0" smtClean="0"/>
              <a:t> proses </a:t>
            </a:r>
            <a:r>
              <a:rPr lang="en-US" sz="2400" dirty="0" err="1" smtClean="0"/>
              <a:t>perkara</a:t>
            </a:r>
            <a:r>
              <a:rPr lang="en-US" sz="2400" dirty="0" smtClean="0"/>
              <a:t> </a:t>
            </a:r>
            <a:r>
              <a:rPr lang="en-US" sz="2400" dirty="0" err="1" smtClean="0"/>
              <a:t>pidana</a:t>
            </a:r>
            <a:r>
              <a:rPr lang="en-US" sz="2400" dirty="0" smtClean="0"/>
              <a:t>,</a:t>
            </a:r>
          </a:p>
          <a:p>
            <a:pPr marL="544513" indent="-544513">
              <a:buFont typeface="Wingdings" charset="0"/>
              <a:buChar char="ý"/>
            </a:pPr>
            <a:r>
              <a:rPr lang="en-US" sz="2400" dirty="0" err="1" smtClean="0"/>
              <a:t>Melaksanakan</a:t>
            </a:r>
            <a:r>
              <a:rPr lang="en-US" sz="2400" dirty="0" smtClean="0"/>
              <a:t> </a:t>
            </a:r>
            <a:r>
              <a:rPr lang="en-US" sz="2400" dirty="0" err="1" smtClean="0"/>
              <a:t>kewajiban</a:t>
            </a:r>
            <a:r>
              <a:rPr lang="en-US" sz="2400" dirty="0" smtClean="0"/>
              <a:t> </a:t>
            </a:r>
            <a:r>
              <a:rPr lang="en-US" sz="2400" dirty="0" err="1" smtClean="0"/>
              <a:t>ikatan</a:t>
            </a:r>
            <a:r>
              <a:rPr lang="en-US" sz="2400" dirty="0" smtClean="0"/>
              <a:t> </a:t>
            </a:r>
            <a:r>
              <a:rPr lang="en-US" sz="2400" dirty="0" err="1" smtClean="0"/>
              <a:t>dinas</a:t>
            </a:r>
            <a:r>
              <a:rPr lang="en-US" sz="2400" dirty="0" smtClean="0"/>
              <a:t> </a:t>
            </a:r>
            <a:r>
              <a:rPr lang="en-US" sz="2400" dirty="0" err="1" smtClean="0"/>
              <a:t>setelah</a:t>
            </a:r>
            <a:r>
              <a:rPr lang="en-US" sz="2400" dirty="0" smtClean="0"/>
              <a:t> </a:t>
            </a:r>
            <a:r>
              <a:rPr lang="en-US" sz="2400" dirty="0" err="1" smtClean="0"/>
              <a:t>selesai</a:t>
            </a:r>
            <a:r>
              <a:rPr lang="en-US" sz="2400" dirty="0" smtClean="0"/>
              <a:t> </a:t>
            </a:r>
            <a:r>
              <a:rPr lang="en-US" sz="2400" dirty="0" err="1" smtClean="0"/>
              <a:t>tubel</a:t>
            </a:r>
            <a:endParaRPr lang="en-US" sz="2400" dirty="0" smtClean="0"/>
          </a:p>
          <a:p>
            <a:pPr marL="544513" indent="-544513">
              <a:buFont typeface="Wingdings" charset="0"/>
              <a:buChar char="ý"/>
            </a:pPr>
            <a:r>
              <a:rPr lang="en-US" sz="2400" dirty="0" err="1" smtClean="0"/>
              <a:t>Melaksanakan</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pelatihan</a:t>
            </a:r>
            <a:r>
              <a:rPr lang="en-US" sz="2400" dirty="0" smtClean="0"/>
              <a:t> </a:t>
            </a:r>
            <a:r>
              <a:rPr lang="en-US" sz="2400" dirty="0" err="1" smtClean="0"/>
              <a:t>penjenjangan</a:t>
            </a:r>
            <a:endParaRPr lang="en-US" sz="2400" dirty="0" smtClean="0"/>
          </a:p>
          <a:p>
            <a:pPr marL="544513" indent="-544513">
              <a:buFont typeface="Wingdings" charset="0"/>
              <a:buChar char="ý"/>
            </a:pPr>
            <a:r>
              <a:rPr lang="en-US" sz="2400" dirty="0" err="1" smtClean="0"/>
              <a:t>Pernah</a:t>
            </a:r>
            <a:r>
              <a:rPr lang="en-US" sz="2400" dirty="0" smtClean="0"/>
              <a:t> </a:t>
            </a:r>
            <a:r>
              <a:rPr lang="en-US" sz="2400" dirty="0" err="1" smtClean="0"/>
              <a:t>gagal</a:t>
            </a:r>
            <a:r>
              <a:rPr lang="en-US" sz="2400" dirty="0" smtClean="0"/>
              <a:t> </a:t>
            </a:r>
            <a:r>
              <a:rPr lang="en-US" sz="2400" dirty="0" err="1" smtClean="0"/>
              <a:t>dalam</a:t>
            </a:r>
            <a:r>
              <a:rPr lang="en-US" sz="2400" dirty="0" smtClean="0"/>
              <a:t> </a:t>
            </a:r>
            <a:r>
              <a:rPr lang="en-US" sz="2400" dirty="0" err="1" smtClean="0"/>
              <a:t>tugas</a:t>
            </a:r>
            <a:r>
              <a:rPr lang="en-US" sz="2400" dirty="0" smtClean="0"/>
              <a:t> </a:t>
            </a:r>
            <a:r>
              <a:rPr lang="en-US" sz="2400" dirty="0" err="1" smtClean="0"/>
              <a:t>belajar</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kelalaian</a:t>
            </a:r>
            <a:endParaRPr lang="en-US" sz="2400" dirty="0" smtClean="0"/>
          </a:p>
          <a:p>
            <a:pPr marL="544513" indent="-544513">
              <a:buFont typeface="Wingdings" charset="0"/>
              <a:buChar char="ý"/>
            </a:pPr>
            <a:r>
              <a:rPr lang="en-US" sz="2400" dirty="0" err="1" smtClean="0"/>
              <a:t>Pernah</a:t>
            </a:r>
            <a:r>
              <a:rPr lang="en-US" sz="2400" dirty="0" smtClean="0"/>
              <a:t> </a:t>
            </a:r>
            <a:r>
              <a:rPr lang="en-US" sz="2400" dirty="0" err="1" smtClean="0"/>
              <a:t>dibatalkan</a:t>
            </a:r>
            <a:r>
              <a:rPr lang="en-US" sz="2400" dirty="0" smtClean="0"/>
              <a:t> </a:t>
            </a:r>
            <a:r>
              <a:rPr lang="en-US" sz="2400" dirty="0" err="1" smtClean="0"/>
              <a:t>mengikuti</a:t>
            </a:r>
            <a:r>
              <a:rPr lang="en-US" sz="2400" dirty="0" smtClean="0"/>
              <a:t> </a:t>
            </a:r>
            <a:r>
              <a:rPr lang="en-US" sz="2400" dirty="0" err="1" smtClean="0"/>
              <a:t>tugas</a:t>
            </a:r>
            <a:r>
              <a:rPr lang="en-US" sz="2400" dirty="0"/>
              <a:t> </a:t>
            </a:r>
            <a:r>
              <a:rPr lang="en-US" sz="2400" dirty="0" err="1" smtClean="0"/>
              <a:t>belajar</a:t>
            </a:r>
            <a:r>
              <a:rPr lang="en-US" sz="2400" dirty="0" smtClean="0"/>
              <a:t> </a:t>
            </a:r>
            <a:r>
              <a:rPr lang="en-US" sz="2400" dirty="0" err="1" smtClean="0"/>
              <a:t>karena</a:t>
            </a:r>
            <a:r>
              <a:rPr lang="en-US" sz="2400" dirty="0" smtClean="0"/>
              <a:t> </a:t>
            </a:r>
            <a:r>
              <a:rPr lang="en-US" sz="2400" dirty="0" err="1" smtClean="0"/>
              <a:t>kesalahannya</a:t>
            </a:r>
            <a:endParaRPr lang="en-US" sz="2400" dirty="0"/>
          </a:p>
        </p:txBody>
      </p:sp>
    </p:spTree>
    <p:extLst>
      <p:ext uri="{BB962C8B-B14F-4D97-AF65-F5344CB8AC3E}">
        <p14:creationId xmlns:p14="http://schemas.microsoft.com/office/powerpoint/2010/main" val="3571662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545" y="438727"/>
            <a:ext cx="8382000" cy="6001642"/>
          </a:xfrm>
          <a:prstGeom prst="rect">
            <a:avLst/>
          </a:prstGeom>
          <a:noFill/>
        </p:spPr>
        <p:txBody>
          <a:bodyPr wrap="square" rtlCol="0">
            <a:spAutoFit/>
          </a:bodyPr>
          <a:lstStyle/>
          <a:p>
            <a:pPr marL="623888" indent="-623888" algn="just">
              <a:buAutoNum type="alphaLcPeriod" startAt="2"/>
            </a:pPr>
            <a:r>
              <a:rPr lang="en-US" sz="2400" dirty="0" smtClean="0"/>
              <a:t>72 </a:t>
            </a:r>
            <a:r>
              <a:rPr lang="en-US" sz="2400" dirty="0" err="1" smtClean="0"/>
              <a:t>sks</a:t>
            </a:r>
            <a:r>
              <a:rPr lang="en-US" sz="2400" dirty="0" smtClean="0"/>
              <a:t> </a:t>
            </a:r>
            <a:r>
              <a:rPr lang="en-US" sz="2400" dirty="0" err="1" smtClean="0"/>
              <a:t>untuk</a:t>
            </a:r>
            <a:r>
              <a:rPr lang="en-US" sz="2400" dirty="0" smtClean="0"/>
              <a:t> program diploma </a:t>
            </a:r>
            <a:r>
              <a:rPr lang="en-US" sz="2400" dirty="0" err="1" smtClean="0"/>
              <a:t>dua</a:t>
            </a:r>
            <a:endParaRPr lang="en-US" sz="2400" dirty="0" smtClean="0"/>
          </a:p>
          <a:p>
            <a:pPr marL="623888" indent="-623888" algn="just">
              <a:buAutoNum type="alphaLcPeriod" startAt="2"/>
            </a:pPr>
            <a:r>
              <a:rPr lang="en-US" sz="2400" dirty="0" smtClean="0"/>
              <a:t>108 </a:t>
            </a:r>
            <a:r>
              <a:rPr lang="en-US" sz="2400" dirty="0" err="1" smtClean="0"/>
              <a:t>sks</a:t>
            </a:r>
            <a:r>
              <a:rPr lang="en-US" sz="2400" dirty="0" smtClean="0"/>
              <a:t> </a:t>
            </a:r>
            <a:r>
              <a:rPr lang="en-US" sz="2400" dirty="0" err="1" smtClean="0"/>
              <a:t>untuk</a:t>
            </a:r>
            <a:r>
              <a:rPr lang="en-US" sz="2400" dirty="0" smtClean="0"/>
              <a:t> program diploma </a:t>
            </a:r>
            <a:r>
              <a:rPr lang="en-US" sz="2400" dirty="0" err="1" smtClean="0"/>
              <a:t>tiga</a:t>
            </a:r>
            <a:endParaRPr lang="en-US" sz="2400" dirty="0" smtClean="0"/>
          </a:p>
          <a:p>
            <a:pPr marL="623888" indent="-623888" algn="just">
              <a:buAutoNum type="alphaLcPeriod" startAt="2"/>
            </a:pPr>
            <a:r>
              <a:rPr lang="en-US" sz="2400" dirty="0" smtClean="0"/>
              <a:t>144 </a:t>
            </a:r>
            <a:r>
              <a:rPr lang="en-US" sz="2400" dirty="0" err="1" smtClean="0"/>
              <a:t>sks</a:t>
            </a:r>
            <a:r>
              <a:rPr lang="en-US" sz="2400" dirty="0" smtClean="0"/>
              <a:t> </a:t>
            </a:r>
            <a:r>
              <a:rPr lang="en-US" sz="2400" dirty="0" err="1" smtClean="0"/>
              <a:t>untuk</a:t>
            </a:r>
            <a:r>
              <a:rPr lang="en-US" sz="2400" dirty="0" smtClean="0"/>
              <a:t> program diploma </a:t>
            </a:r>
            <a:r>
              <a:rPr lang="en-US" sz="2400" dirty="0" err="1" smtClean="0"/>
              <a:t>empat</a:t>
            </a:r>
            <a:r>
              <a:rPr lang="en-US" sz="2400" dirty="0" smtClean="0"/>
              <a:t> </a:t>
            </a:r>
            <a:r>
              <a:rPr lang="en-US" sz="2400" dirty="0" err="1" smtClean="0"/>
              <a:t>atau</a:t>
            </a:r>
            <a:r>
              <a:rPr lang="en-US" sz="2400" dirty="0" smtClean="0"/>
              <a:t> program </a:t>
            </a:r>
            <a:r>
              <a:rPr lang="en-US" sz="2400" dirty="0" err="1" smtClean="0"/>
              <a:t>sarjana</a:t>
            </a:r>
            <a:endParaRPr lang="en-US" sz="2400" dirty="0" smtClean="0"/>
          </a:p>
          <a:p>
            <a:pPr marL="623888" indent="-623888" algn="just">
              <a:buAutoNum type="alphaLcPeriod" startAt="2"/>
            </a:pPr>
            <a:r>
              <a:rPr lang="en-US" sz="2400" dirty="0" smtClean="0"/>
              <a:t>36 </a:t>
            </a:r>
            <a:r>
              <a:rPr lang="en-US" sz="2400" dirty="0" err="1" smtClean="0"/>
              <a:t>sks</a:t>
            </a:r>
            <a:r>
              <a:rPr lang="en-US" sz="2400" dirty="0" smtClean="0"/>
              <a:t> </a:t>
            </a:r>
            <a:r>
              <a:rPr lang="en-US" sz="2400" dirty="0" err="1" smtClean="0"/>
              <a:t>untuk</a:t>
            </a:r>
            <a:r>
              <a:rPr lang="en-US" sz="2400" dirty="0" smtClean="0"/>
              <a:t> program </a:t>
            </a:r>
            <a:r>
              <a:rPr lang="en-US" sz="2400" dirty="0" err="1" smtClean="0"/>
              <a:t>profesi</a:t>
            </a:r>
            <a:endParaRPr lang="en-US" sz="2400" dirty="0" smtClean="0"/>
          </a:p>
          <a:p>
            <a:pPr marL="623888" indent="-623888" algn="just">
              <a:buAutoNum type="alphaLcPeriod" startAt="2"/>
            </a:pPr>
            <a:r>
              <a:rPr lang="en-US" sz="2400" dirty="0" smtClean="0"/>
              <a:t>72 </a:t>
            </a:r>
            <a:r>
              <a:rPr lang="en-US" sz="2400" dirty="0" err="1" smtClean="0"/>
              <a:t>sks</a:t>
            </a:r>
            <a:r>
              <a:rPr lang="en-US" sz="2400" dirty="0" smtClean="0"/>
              <a:t> </a:t>
            </a:r>
            <a:r>
              <a:rPr lang="en-US" sz="2400" dirty="0" err="1" smtClean="0"/>
              <a:t>untuk</a:t>
            </a:r>
            <a:r>
              <a:rPr lang="en-US" sz="2400" dirty="0" smtClean="0"/>
              <a:t> program magister, magister </a:t>
            </a:r>
            <a:r>
              <a:rPr lang="en-US" sz="2400" dirty="0" err="1" smtClean="0"/>
              <a:t>terapan</a:t>
            </a:r>
            <a:r>
              <a:rPr lang="en-US" sz="2400" dirty="0" smtClean="0"/>
              <a:t>, </a:t>
            </a:r>
            <a:r>
              <a:rPr lang="en-US" sz="2400" dirty="0" err="1" smtClean="0"/>
              <a:t>dan</a:t>
            </a:r>
            <a:r>
              <a:rPr lang="en-US" sz="2400" dirty="0" smtClean="0"/>
              <a:t> </a:t>
            </a:r>
            <a:r>
              <a:rPr lang="en-US" sz="2400" dirty="0" err="1" smtClean="0"/>
              <a:t>spesialis</a:t>
            </a:r>
            <a:r>
              <a:rPr lang="en-US" sz="2400" dirty="0" smtClean="0"/>
              <a:t> </a:t>
            </a:r>
            <a:r>
              <a:rPr lang="en-US" sz="2400" dirty="0" err="1" smtClean="0"/>
              <a:t>satu</a:t>
            </a:r>
            <a:endParaRPr lang="en-US" sz="2400" dirty="0" smtClean="0"/>
          </a:p>
          <a:p>
            <a:pPr marL="623888" indent="-623888" algn="just">
              <a:buAutoNum type="alphaLcPeriod" startAt="2"/>
            </a:pPr>
            <a:r>
              <a:rPr lang="en-US" sz="2400" dirty="0" smtClean="0"/>
              <a:t>72 </a:t>
            </a:r>
            <a:r>
              <a:rPr lang="en-US" sz="2400" dirty="0" err="1" smtClean="0"/>
              <a:t>sks</a:t>
            </a:r>
            <a:r>
              <a:rPr lang="en-US" sz="2400" dirty="0" smtClean="0"/>
              <a:t> </a:t>
            </a:r>
            <a:r>
              <a:rPr lang="en-US" sz="2400" dirty="0" err="1" smtClean="0"/>
              <a:t>untuk</a:t>
            </a:r>
            <a:r>
              <a:rPr lang="en-US" sz="2400" dirty="0" smtClean="0"/>
              <a:t> program </a:t>
            </a:r>
            <a:r>
              <a:rPr lang="en-US" sz="2400" dirty="0" err="1" smtClean="0"/>
              <a:t>doktor</a:t>
            </a:r>
            <a:r>
              <a:rPr lang="en-US" sz="2400" dirty="0" smtClean="0"/>
              <a:t>, </a:t>
            </a:r>
            <a:r>
              <a:rPr lang="en-US" sz="2400" dirty="0" err="1" smtClean="0"/>
              <a:t>doktor</a:t>
            </a:r>
            <a:r>
              <a:rPr lang="en-US" sz="2400" dirty="0" smtClean="0"/>
              <a:t> </a:t>
            </a:r>
            <a:r>
              <a:rPr lang="en-US" sz="2400" dirty="0" err="1" smtClean="0"/>
              <a:t>terapan</a:t>
            </a:r>
            <a:r>
              <a:rPr lang="en-US" sz="2400" dirty="0" smtClean="0"/>
              <a:t>, </a:t>
            </a:r>
            <a:r>
              <a:rPr lang="en-US" sz="2400" dirty="0" err="1" smtClean="0"/>
              <a:t>dan</a:t>
            </a:r>
            <a:r>
              <a:rPr lang="en-US" sz="2400" dirty="0" smtClean="0"/>
              <a:t> </a:t>
            </a:r>
            <a:r>
              <a:rPr lang="en-US" sz="2400" dirty="0" err="1" smtClean="0"/>
              <a:t>spesialis</a:t>
            </a:r>
            <a:r>
              <a:rPr lang="en-US" sz="2400" dirty="0" smtClean="0"/>
              <a:t> </a:t>
            </a:r>
            <a:r>
              <a:rPr lang="en-US" sz="2400" dirty="0" err="1" smtClean="0"/>
              <a:t>satu</a:t>
            </a:r>
            <a:r>
              <a:rPr lang="en-US" sz="2400" dirty="0" smtClean="0"/>
              <a:t>.</a:t>
            </a:r>
          </a:p>
          <a:p>
            <a:pPr marL="623888" indent="-623888" algn="just">
              <a:buAutoNum type="alphaLcPeriod" startAt="2"/>
            </a:pPr>
            <a:endParaRPr lang="en-US" sz="2400" dirty="0"/>
          </a:p>
          <a:p>
            <a:pPr algn="just"/>
            <a:r>
              <a:rPr lang="en-US" sz="2400" dirty="0" err="1" smtClean="0"/>
              <a:t>Pasal</a:t>
            </a:r>
            <a:r>
              <a:rPr lang="en-US" sz="2400" dirty="0" smtClean="0"/>
              <a:t> 17 </a:t>
            </a:r>
            <a:r>
              <a:rPr lang="en-US" sz="2400" dirty="0" err="1" smtClean="0"/>
              <a:t>ayat</a:t>
            </a:r>
            <a:r>
              <a:rPr lang="en-US" sz="2400" dirty="0" smtClean="0"/>
              <a:t> (3)</a:t>
            </a:r>
          </a:p>
          <a:p>
            <a:pPr algn="just"/>
            <a:r>
              <a:rPr lang="en-US" sz="2400" dirty="0" err="1" smtClean="0"/>
              <a:t>Masa</a:t>
            </a:r>
            <a:r>
              <a:rPr lang="en-US" sz="2400" dirty="0" smtClean="0"/>
              <a:t> </a:t>
            </a:r>
            <a:r>
              <a:rPr lang="en-US" sz="2400" dirty="0" err="1" smtClean="0"/>
              <a:t>studi</a:t>
            </a:r>
            <a:r>
              <a:rPr lang="en-US" sz="2400" dirty="0" smtClean="0"/>
              <a:t> </a:t>
            </a:r>
            <a:r>
              <a:rPr lang="en-US" sz="2400" dirty="0" err="1" smtClean="0"/>
              <a:t>terpakai</a:t>
            </a:r>
            <a:r>
              <a:rPr lang="en-US" sz="2400" dirty="0" smtClean="0"/>
              <a:t> </a:t>
            </a:r>
            <a:r>
              <a:rPr lang="en-US" sz="2400" dirty="0" err="1" smtClean="0"/>
              <a:t>bagi</a:t>
            </a:r>
            <a:r>
              <a:rPr lang="en-US" sz="2400" dirty="0" smtClean="0"/>
              <a:t> </a:t>
            </a:r>
            <a:r>
              <a:rPr lang="en-US" sz="2400" dirty="0" err="1" smtClean="0"/>
              <a:t>mahasiswa</a:t>
            </a:r>
            <a:r>
              <a:rPr lang="en-US" sz="2400" dirty="0" smtClean="0"/>
              <a:t> </a:t>
            </a:r>
            <a:r>
              <a:rPr lang="en-US" sz="2400" dirty="0" err="1" smtClean="0"/>
              <a:t>dengan</a:t>
            </a:r>
            <a:r>
              <a:rPr lang="en-US" sz="2400" dirty="0" smtClean="0"/>
              <a:t> </a:t>
            </a:r>
            <a:r>
              <a:rPr lang="en-US" sz="2400" dirty="0" err="1" smtClean="0"/>
              <a:t>beban</a:t>
            </a:r>
            <a:r>
              <a:rPr lang="en-US" sz="2400" dirty="0" smtClean="0"/>
              <a:t> </a:t>
            </a:r>
            <a:r>
              <a:rPr lang="en-US" sz="2400" dirty="0" err="1" smtClean="0"/>
              <a:t>belajar</a:t>
            </a:r>
            <a:r>
              <a:rPr lang="en-US" sz="2400" dirty="0" smtClean="0"/>
              <a:t> </a:t>
            </a:r>
            <a:r>
              <a:rPr lang="en-US" sz="2400" dirty="0" err="1" smtClean="0"/>
              <a:t>sebagaimana</a:t>
            </a:r>
            <a:r>
              <a:rPr lang="en-US" sz="2400" dirty="0" smtClean="0"/>
              <a:t> </a:t>
            </a:r>
            <a:r>
              <a:rPr lang="en-US" sz="2400" dirty="0" err="1" smtClean="0"/>
              <a:t>dimaksud</a:t>
            </a:r>
            <a:r>
              <a:rPr lang="en-US" sz="2400" dirty="0" smtClean="0"/>
              <a:t> </a:t>
            </a:r>
            <a:r>
              <a:rPr lang="en-US" sz="2400" dirty="0" err="1" smtClean="0"/>
              <a:t>pada</a:t>
            </a:r>
            <a:r>
              <a:rPr lang="en-US" sz="2400" dirty="0" smtClean="0"/>
              <a:t> </a:t>
            </a:r>
            <a:r>
              <a:rPr lang="en-US" sz="2400" dirty="0" err="1" smtClean="0"/>
              <a:t>ayat</a:t>
            </a:r>
            <a:r>
              <a:rPr lang="en-US" sz="2400" dirty="0" smtClean="0"/>
              <a:t> (2) </a:t>
            </a:r>
            <a:r>
              <a:rPr lang="en-US" sz="2400" dirty="0" err="1" smtClean="0"/>
              <a:t>sebagai</a:t>
            </a:r>
            <a:r>
              <a:rPr lang="en-US" sz="2400" dirty="0" smtClean="0"/>
              <a:t> </a:t>
            </a:r>
            <a:r>
              <a:rPr lang="en-US" sz="2400" dirty="0" err="1" smtClean="0"/>
              <a:t>berikut</a:t>
            </a:r>
            <a:r>
              <a:rPr lang="en-US" sz="2400" dirty="0" smtClean="0"/>
              <a:t>:</a:t>
            </a:r>
          </a:p>
          <a:p>
            <a:pPr marL="623888" indent="-623888" algn="just">
              <a:buAutoNum type="alphaLcPeriod"/>
            </a:pPr>
            <a:r>
              <a:rPr lang="en-US" sz="2400" dirty="0" smtClean="0"/>
              <a:t>1 (</a:t>
            </a:r>
            <a:r>
              <a:rPr lang="en-US" sz="2400" dirty="0" err="1" smtClean="0"/>
              <a:t>satu</a:t>
            </a:r>
            <a:r>
              <a:rPr lang="en-US" sz="2400" dirty="0" smtClean="0"/>
              <a:t>) </a:t>
            </a:r>
            <a:r>
              <a:rPr lang="en-US" sz="2400" dirty="0" err="1" smtClean="0"/>
              <a:t>sampai</a:t>
            </a:r>
            <a:r>
              <a:rPr lang="en-US" sz="2400" dirty="0" smtClean="0"/>
              <a:t> 2 (</a:t>
            </a:r>
            <a:r>
              <a:rPr lang="en-US" sz="2400" dirty="0" err="1" smtClean="0"/>
              <a:t>dua</a:t>
            </a:r>
            <a:r>
              <a:rPr lang="en-US" sz="2400" dirty="0" smtClean="0"/>
              <a:t>) </a:t>
            </a:r>
            <a:r>
              <a:rPr lang="en-US" sz="2400" dirty="0" err="1" smtClean="0"/>
              <a:t>tahun</a:t>
            </a:r>
            <a:r>
              <a:rPr lang="en-US" sz="2400" dirty="0" smtClean="0"/>
              <a:t> </a:t>
            </a:r>
            <a:r>
              <a:rPr lang="en-US" sz="2400" dirty="0" err="1" smtClean="0"/>
              <a:t>untuk</a:t>
            </a:r>
            <a:r>
              <a:rPr lang="en-US" sz="2400" dirty="0" smtClean="0"/>
              <a:t> program diploma </a:t>
            </a:r>
            <a:r>
              <a:rPr lang="en-US" sz="2400" dirty="0" err="1" smtClean="0"/>
              <a:t>satu</a:t>
            </a:r>
            <a:endParaRPr lang="en-US" sz="2400" dirty="0" smtClean="0"/>
          </a:p>
          <a:p>
            <a:pPr marL="623888" indent="-623888" algn="just">
              <a:buAutoNum type="alphaLcPeriod"/>
            </a:pPr>
            <a:r>
              <a:rPr lang="en-US" sz="2400" dirty="0" smtClean="0"/>
              <a:t>2 (</a:t>
            </a:r>
            <a:r>
              <a:rPr lang="en-US" sz="2400" dirty="0" err="1" smtClean="0"/>
              <a:t>dua</a:t>
            </a:r>
            <a:r>
              <a:rPr lang="en-US" sz="2400" dirty="0" smtClean="0"/>
              <a:t>) </a:t>
            </a:r>
            <a:r>
              <a:rPr lang="en-US" sz="2400" dirty="0" err="1" smtClean="0"/>
              <a:t>sampai</a:t>
            </a:r>
            <a:r>
              <a:rPr lang="en-US" sz="2400" dirty="0" smtClean="0"/>
              <a:t> 3 (</a:t>
            </a:r>
            <a:r>
              <a:rPr lang="en-US" sz="2400" dirty="0" err="1" smtClean="0"/>
              <a:t>tiga</a:t>
            </a:r>
            <a:r>
              <a:rPr lang="en-US" sz="2400" dirty="0" smtClean="0"/>
              <a:t>) </a:t>
            </a:r>
            <a:r>
              <a:rPr lang="en-US" sz="2400" dirty="0" err="1" smtClean="0"/>
              <a:t>tahun</a:t>
            </a:r>
            <a:r>
              <a:rPr lang="en-US" sz="2400" dirty="0" smtClean="0"/>
              <a:t> </a:t>
            </a:r>
            <a:r>
              <a:rPr lang="en-US" sz="2400" dirty="0" err="1" smtClean="0"/>
              <a:t>untuk</a:t>
            </a:r>
            <a:r>
              <a:rPr lang="en-US" sz="2400" dirty="0" smtClean="0"/>
              <a:t> program diploma </a:t>
            </a:r>
            <a:r>
              <a:rPr lang="en-US" sz="2400" dirty="0" err="1" smtClean="0"/>
              <a:t>dua</a:t>
            </a:r>
            <a:endParaRPr lang="en-US" sz="2400" dirty="0" smtClean="0"/>
          </a:p>
          <a:p>
            <a:pPr marL="623888" indent="-623888" algn="just">
              <a:buAutoNum type="alphaLcPeriod"/>
            </a:pPr>
            <a:r>
              <a:rPr lang="en-US" sz="2400" dirty="0" smtClean="0"/>
              <a:t>3 (</a:t>
            </a:r>
            <a:r>
              <a:rPr lang="en-US" sz="2400" dirty="0" err="1" smtClean="0"/>
              <a:t>tiga</a:t>
            </a:r>
            <a:r>
              <a:rPr lang="en-US" sz="2400" dirty="0" smtClean="0"/>
              <a:t>) </a:t>
            </a:r>
            <a:r>
              <a:rPr lang="en-US" sz="2400" dirty="0" err="1" smtClean="0"/>
              <a:t>sampai</a:t>
            </a:r>
            <a:r>
              <a:rPr lang="en-US" sz="2400" dirty="0" smtClean="0"/>
              <a:t> 4 (</a:t>
            </a:r>
            <a:r>
              <a:rPr lang="en-US" sz="2400" dirty="0" err="1" smtClean="0"/>
              <a:t>empat</a:t>
            </a:r>
            <a:r>
              <a:rPr lang="en-US" sz="2400" dirty="0" smtClean="0"/>
              <a:t>) </a:t>
            </a:r>
            <a:r>
              <a:rPr lang="en-US" sz="2400" dirty="0" err="1" smtClean="0"/>
              <a:t>tahun</a:t>
            </a:r>
            <a:r>
              <a:rPr lang="en-US" sz="2400" dirty="0" smtClean="0"/>
              <a:t> </a:t>
            </a:r>
            <a:r>
              <a:rPr lang="en-US" sz="2400" dirty="0" err="1" smtClean="0"/>
              <a:t>untuk</a:t>
            </a:r>
            <a:r>
              <a:rPr lang="en-US" sz="2400" dirty="0" smtClean="0"/>
              <a:t> program diploma </a:t>
            </a:r>
            <a:r>
              <a:rPr lang="en-US" sz="2400" dirty="0" err="1" smtClean="0"/>
              <a:t>tiga</a:t>
            </a:r>
            <a:endParaRPr lang="en-US" sz="2400" dirty="0" smtClean="0"/>
          </a:p>
          <a:p>
            <a:pPr marL="623888" indent="-623888" algn="just">
              <a:buAutoNum type="alphaLcPeriod"/>
            </a:pPr>
            <a:endParaRPr lang="en-US" sz="2400" dirty="0" smtClean="0"/>
          </a:p>
        </p:txBody>
      </p:sp>
    </p:spTree>
    <p:extLst>
      <p:ext uri="{BB962C8B-B14F-4D97-AF65-F5344CB8AC3E}">
        <p14:creationId xmlns:p14="http://schemas.microsoft.com/office/powerpoint/2010/main" val="547111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2545" y="438727"/>
            <a:ext cx="8382000" cy="3785652"/>
          </a:xfrm>
          <a:prstGeom prst="rect">
            <a:avLst/>
          </a:prstGeom>
          <a:noFill/>
        </p:spPr>
        <p:txBody>
          <a:bodyPr wrap="square" rtlCol="0">
            <a:spAutoFit/>
          </a:bodyPr>
          <a:lstStyle/>
          <a:p>
            <a:pPr marL="623888" indent="-623888" algn="just">
              <a:buAutoNum type="alphaLcPeriod" startAt="2"/>
            </a:pPr>
            <a:endParaRPr lang="en-US" sz="2400" dirty="0" smtClean="0"/>
          </a:p>
          <a:p>
            <a:pPr marL="623888" indent="-623888" algn="just">
              <a:buAutoNum type="alphaLcPeriod" startAt="4"/>
            </a:pPr>
            <a:r>
              <a:rPr lang="en-US" sz="2400" dirty="0" smtClean="0"/>
              <a:t>4 (</a:t>
            </a:r>
            <a:r>
              <a:rPr lang="en-US" sz="2400" dirty="0" err="1" smtClean="0"/>
              <a:t>empat</a:t>
            </a:r>
            <a:r>
              <a:rPr lang="en-US" sz="2400" dirty="0" smtClean="0"/>
              <a:t>) </a:t>
            </a:r>
            <a:r>
              <a:rPr lang="en-US" sz="2400" dirty="0" err="1" smtClean="0"/>
              <a:t>sampai</a:t>
            </a:r>
            <a:r>
              <a:rPr lang="en-US" sz="2400" dirty="0" smtClean="0"/>
              <a:t> 5 (lima) </a:t>
            </a:r>
            <a:r>
              <a:rPr lang="en-US" sz="2400" dirty="0" err="1" smtClean="0"/>
              <a:t>tahun</a:t>
            </a:r>
            <a:r>
              <a:rPr lang="en-US" sz="2400" dirty="0" smtClean="0"/>
              <a:t> </a:t>
            </a:r>
            <a:r>
              <a:rPr lang="en-US" sz="2400" dirty="0" err="1" smtClean="0"/>
              <a:t>untuk</a:t>
            </a:r>
            <a:r>
              <a:rPr lang="en-US" sz="2400" dirty="0" smtClean="0"/>
              <a:t> program diploma </a:t>
            </a:r>
            <a:r>
              <a:rPr lang="en-US" sz="2400" dirty="0" err="1" smtClean="0"/>
              <a:t>empat</a:t>
            </a:r>
            <a:r>
              <a:rPr lang="en-US" sz="2400" dirty="0" smtClean="0"/>
              <a:t> </a:t>
            </a:r>
            <a:r>
              <a:rPr lang="en-US" sz="2400" dirty="0" err="1" smtClean="0"/>
              <a:t>dan</a:t>
            </a:r>
            <a:r>
              <a:rPr lang="en-US" sz="2400" dirty="0" smtClean="0"/>
              <a:t> program </a:t>
            </a:r>
            <a:r>
              <a:rPr lang="en-US" sz="2400" dirty="0" err="1" smtClean="0"/>
              <a:t>sarjana</a:t>
            </a:r>
            <a:endParaRPr lang="en-US" sz="2400" dirty="0" smtClean="0"/>
          </a:p>
          <a:p>
            <a:pPr marL="623888" indent="-623888" algn="just">
              <a:buAutoNum type="alphaLcPeriod" startAt="4"/>
            </a:pPr>
            <a:r>
              <a:rPr lang="en-US" sz="2400" dirty="0" smtClean="0"/>
              <a:t>1,5 (</a:t>
            </a:r>
            <a:r>
              <a:rPr lang="en-US" sz="2400" dirty="0" err="1" smtClean="0"/>
              <a:t>satu</a:t>
            </a:r>
            <a:r>
              <a:rPr lang="en-US" sz="2400" dirty="0" smtClean="0"/>
              <a:t> </a:t>
            </a:r>
            <a:r>
              <a:rPr lang="en-US" sz="2400" dirty="0" err="1" smtClean="0"/>
              <a:t>koma</a:t>
            </a:r>
            <a:r>
              <a:rPr lang="en-US" sz="2400" dirty="0" smtClean="0"/>
              <a:t> lima) </a:t>
            </a:r>
            <a:r>
              <a:rPr lang="en-US" sz="2400" dirty="0" err="1" smtClean="0"/>
              <a:t>sampai</a:t>
            </a:r>
            <a:r>
              <a:rPr lang="en-US" sz="2400" dirty="0" smtClean="0"/>
              <a:t> 4 (</a:t>
            </a:r>
            <a:r>
              <a:rPr lang="en-US" sz="2400" dirty="0" err="1" smtClean="0"/>
              <a:t>empat</a:t>
            </a:r>
            <a:r>
              <a:rPr lang="en-US" sz="2400" dirty="0" smtClean="0"/>
              <a:t>) </a:t>
            </a:r>
            <a:r>
              <a:rPr lang="en-US" sz="2400" dirty="0" err="1" smtClean="0"/>
              <a:t>tahun</a:t>
            </a:r>
            <a:r>
              <a:rPr lang="en-US" sz="2400" dirty="0" smtClean="0"/>
              <a:t> </a:t>
            </a:r>
            <a:r>
              <a:rPr lang="en-US" sz="2400" dirty="0" err="1" smtClean="0"/>
              <a:t>untuk</a:t>
            </a:r>
            <a:r>
              <a:rPr lang="en-US" sz="2400" dirty="0" smtClean="0"/>
              <a:t> program magister, magister </a:t>
            </a:r>
            <a:r>
              <a:rPr lang="en-US" sz="2400" dirty="0" err="1" smtClean="0"/>
              <a:t>terapan</a:t>
            </a:r>
            <a:r>
              <a:rPr lang="en-US" sz="2400" dirty="0" smtClean="0"/>
              <a:t>, </a:t>
            </a:r>
            <a:r>
              <a:rPr lang="en-US" sz="2400" dirty="0" err="1" smtClean="0"/>
              <a:t>dan</a:t>
            </a:r>
            <a:r>
              <a:rPr lang="en-US" sz="2400" dirty="0" smtClean="0"/>
              <a:t> program </a:t>
            </a:r>
            <a:r>
              <a:rPr lang="en-US" sz="2400" dirty="0" err="1" smtClean="0"/>
              <a:t>spesialis</a:t>
            </a:r>
            <a:r>
              <a:rPr lang="en-US" sz="2400" dirty="0" smtClean="0"/>
              <a:t> </a:t>
            </a:r>
            <a:r>
              <a:rPr lang="en-US" sz="2400" dirty="0" err="1" smtClean="0"/>
              <a:t>satu</a:t>
            </a:r>
            <a:r>
              <a:rPr lang="en-US" sz="2400" dirty="0" smtClean="0"/>
              <a:t> </a:t>
            </a:r>
            <a:r>
              <a:rPr lang="en-US" sz="2400" dirty="0" err="1" smtClean="0"/>
              <a:t>setelah</a:t>
            </a:r>
            <a:r>
              <a:rPr lang="en-US" sz="2400" dirty="0" smtClean="0"/>
              <a:t> </a:t>
            </a:r>
            <a:r>
              <a:rPr lang="en-US" sz="2400" dirty="0" err="1" smtClean="0"/>
              <a:t>menyelesaikan</a:t>
            </a:r>
            <a:r>
              <a:rPr lang="en-US" sz="2400" dirty="0" smtClean="0"/>
              <a:t> program </a:t>
            </a:r>
            <a:r>
              <a:rPr lang="en-US" sz="2400" dirty="0" err="1" smtClean="0"/>
              <a:t>sarjana</a:t>
            </a:r>
            <a:r>
              <a:rPr lang="en-US" sz="2400" dirty="0" smtClean="0"/>
              <a:t> </a:t>
            </a:r>
            <a:r>
              <a:rPr lang="en-US" sz="2400" dirty="0" err="1" smtClean="0"/>
              <a:t>atau</a:t>
            </a:r>
            <a:r>
              <a:rPr lang="en-US" sz="2400" dirty="0" smtClean="0"/>
              <a:t> diploma </a:t>
            </a:r>
            <a:r>
              <a:rPr lang="en-US" sz="2400" dirty="0" err="1" smtClean="0"/>
              <a:t>empat</a:t>
            </a:r>
            <a:r>
              <a:rPr lang="en-US" sz="2400" dirty="0" smtClean="0"/>
              <a:t>; </a:t>
            </a:r>
            <a:r>
              <a:rPr lang="en-US" sz="2400" dirty="0" err="1" smtClean="0"/>
              <a:t>dan</a:t>
            </a:r>
            <a:endParaRPr lang="en-US" sz="2400" dirty="0" smtClean="0"/>
          </a:p>
          <a:p>
            <a:pPr marL="623888" indent="-623888" algn="just">
              <a:buAutoNum type="alphaLcPeriod" startAt="4"/>
            </a:pPr>
            <a:r>
              <a:rPr lang="en-US" sz="2400" dirty="0"/>
              <a:t>p</a:t>
            </a:r>
            <a:r>
              <a:rPr lang="en-US" sz="2400" dirty="0" smtClean="0"/>
              <a:t>aling </a:t>
            </a:r>
            <a:r>
              <a:rPr lang="en-US" sz="2400" dirty="0" err="1" smtClean="0"/>
              <a:t>sedikit</a:t>
            </a:r>
            <a:r>
              <a:rPr lang="en-US" sz="2400" dirty="0" smtClean="0"/>
              <a:t>  3 (</a:t>
            </a:r>
            <a:r>
              <a:rPr lang="en-US" sz="2400" dirty="0" err="1" smtClean="0"/>
              <a:t>tiga</a:t>
            </a:r>
            <a:r>
              <a:rPr lang="en-US" sz="2400" dirty="0" smtClean="0"/>
              <a:t>) </a:t>
            </a:r>
            <a:r>
              <a:rPr lang="en-US" sz="2400" dirty="0" err="1" smtClean="0"/>
              <a:t>tahun</a:t>
            </a:r>
            <a:r>
              <a:rPr lang="en-US" sz="2400" dirty="0" smtClean="0"/>
              <a:t> </a:t>
            </a:r>
            <a:r>
              <a:rPr lang="en-US" sz="2400" dirty="0" err="1" smtClean="0"/>
              <a:t>untuk</a:t>
            </a:r>
            <a:r>
              <a:rPr lang="en-US" sz="2400" dirty="0" smtClean="0"/>
              <a:t> program </a:t>
            </a:r>
            <a:r>
              <a:rPr lang="en-US" sz="2400" dirty="0" err="1" smtClean="0"/>
              <a:t>doktor</a:t>
            </a:r>
            <a:r>
              <a:rPr lang="en-US" sz="2400" dirty="0" smtClean="0"/>
              <a:t>, program </a:t>
            </a:r>
            <a:r>
              <a:rPr lang="en-US" sz="2400" dirty="0" err="1" smtClean="0"/>
              <a:t>doktor</a:t>
            </a:r>
            <a:r>
              <a:rPr lang="en-US" sz="2400" dirty="0" smtClean="0"/>
              <a:t> </a:t>
            </a:r>
            <a:r>
              <a:rPr lang="en-US" sz="2400" dirty="0" err="1" smtClean="0"/>
              <a:t>terapan</a:t>
            </a:r>
            <a:r>
              <a:rPr lang="en-US" sz="2400" dirty="0" smtClean="0"/>
              <a:t>, </a:t>
            </a:r>
            <a:r>
              <a:rPr lang="en-US" sz="2400" dirty="0" err="1" smtClean="0"/>
              <a:t>dan</a:t>
            </a:r>
            <a:r>
              <a:rPr lang="en-US" sz="2400" dirty="0" smtClean="0"/>
              <a:t> program </a:t>
            </a:r>
            <a:r>
              <a:rPr lang="en-US" sz="2400" dirty="0" err="1" smtClean="0"/>
              <a:t>spesialis</a:t>
            </a:r>
            <a:r>
              <a:rPr lang="en-US" sz="2400" dirty="0" smtClean="0"/>
              <a:t> </a:t>
            </a:r>
            <a:r>
              <a:rPr lang="en-US" sz="2400" dirty="0" err="1" smtClean="0"/>
              <a:t>dua</a:t>
            </a:r>
            <a:endParaRPr lang="en-US" sz="2400" dirty="0" smtClean="0"/>
          </a:p>
          <a:p>
            <a:pPr marL="623888" indent="-623888" algn="just">
              <a:buAutoNum type="alphaLcPeriod"/>
            </a:pPr>
            <a:endParaRPr lang="en-US" sz="2400" dirty="0" smtClean="0"/>
          </a:p>
        </p:txBody>
      </p:sp>
    </p:spTree>
    <p:extLst>
      <p:ext uri="{BB962C8B-B14F-4D97-AF65-F5344CB8AC3E}">
        <p14:creationId xmlns:p14="http://schemas.microsoft.com/office/powerpoint/2010/main" val="70263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100000">
              <a:srgbClr val="000000"/>
            </a:gs>
            <a:gs pos="50000">
              <a:srgbClr val="FF0000"/>
            </a:gs>
          </a:gsLst>
          <a:lin ang="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221734" y="342648"/>
            <a:ext cx="8728249" cy="461665"/>
          </a:xfrm>
          <a:prstGeom prst="rect">
            <a:avLst/>
          </a:prstGeom>
          <a:noFill/>
        </p:spPr>
        <p:txBody>
          <a:bodyPr wrap="square" rtlCol="0">
            <a:spAutoFit/>
          </a:bodyPr>
          <a:lstStyle/>
          <a:p>
            <a:r>
              <a:rPr lang="en-US" sz="2400" b="1" dirty="0" smtClean="0">
                <a:solidFill>
                  <a:srgbClr val="FFFFFF"/>
                </a:solidFill>
              </a:rPr>
              <a:t>PROSEDUR PEMBERIAN TUGAS BELAJAR</a:t>
            </a:r>
            <a:endParaRPr lang="en-US" sz="2400" b="1" dirty="0">
              <a:solidFill>
                <a:srgbClr val="FFFFFF"/>
              </a:solidFill>
            </a:endParaRPr>
          </a:p>
        </p:txBody>
      </p:sp>
      <p:sp>
        <p:nvSpPr>
          <p:cNvPr id="5" name="TextBox 4"/>
          <p:cNvSpPr txBox="1"/>
          <p:nvPr/>
        </p:nvSpPr>
        <p:spPr>
          <a:xfrm>
            <a:off x="221734" y="1068256"/>
            <a:ext cx="8728249" cy="5078314"/>
          </a:xfrm>
          <a:prstGeom prst="rect">
            <a:avLst/>
          </a:prstGeom>
          <a:noFill/>
        </p:spPr>
        <p:txBody>
          <a:bodyPr wrap="square" rtlCol="0">
            <a:spAutoFit/>
          </a:bodyPr>
          <a:lstStyle/>
          <a:p>
            <a:pPr marL="442913" indent="-442913">
              <a:buFont typeface="Zapf Dingbats" charset="0"/>
              <a:buChar char="✔"/>
            </a:pPr>
            <a:r>
              <a:rPr lang="en-US" dirty="0" err="1" smtClean="0">
                <a:solidFill>
                  <a:srgbClr val="FFFFFF"/>
                </a:solidFill>
                <a:ea typeface="Zapf Dingbats"/>
                <a:cs typeface="Zapf Dingbats"/>
                <a:sym typeface="Zapf Dingbats"/>
              </a:rPr>
              <a:t>Diusulkan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oleh</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pimpinan</a:t>
            </a:r>
            <a:r>
              <a:rPr lang="en-US" dirty="0" smtClean="0">
                <a:solidFill>
                  <a:srgbClr val="FFFFFF"/>
                </a:solidFill>
                <a:ea typeface="Zapf Dingbats"/>
                <a:cs typeface="Zapf Dingbats"/>
                <a:sym typeface="Zapf Dingbats"/>
              </a:rPr>
              <a:t> unit </a:t>
            </a:r>
            <a:r>
              <a:rPr lang="en-US" dirty="0" err="1" smtClean="0">
                <a:solidFill>
                  <a:srgbClr val="FFFFFF"/>
                </a:solidFill>
                <a:ea typeface="Zapf Dingbats"/>
                <a:cs typeface="Zapf Dingbats"/>
                <a:sym typeface="Zapf Dingbats"/>
              </a:rPr>
              <a:t>kerja</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kepada</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Mendikbud</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sebelum</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dilakukan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pelaksanaan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tugas</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belajar</a:t>
            </a:r>
            <a:r>
              <a:rPr lang="en-US" dirty="0" smtClean="0">
                <a:solidFill>
                  <a:srgbClr val="FFFFFF"/>
                </a:solidFill>
                <a:ea typeface="Zapf Dingbats"/>
                <a:cs typeface="Zapf Dingbats"/>
                <a:sym typeface="Zapf Dingbats"/>
              </a:rPr>
              <a:t>.</a:t>
            </a:r>
          </a:p>
          <a:p>
            <a:pPr marL="442913" indent="-442913">
              <a:buFont typeface="Zapf Dingbats" charset="0"/>
              <a:buChar char="✔"/>
            </a:pPr>
            <a:r>
              <a:rPr lang="en-US" dirty="0" err="1" smtClean="0">
                <a:solidFill>
                  <a:srgbClr val="FFFFFF"/>
                </a:solidFill>
                <a:ea typeface="Zapf Dingbats"/>
                <a:cs typeface="Zapf Dingbats"/>
                <a:sym typeface="Zapf Dingbats"/>
              </a:rPr>
              <a:t>Usul</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dilampiri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dengan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kelengkapan</a:t>
            </a:r>
            <a:r>
              <a:rPr lang="en-US" dirty="0" smtClean="0">
                <a:solidFill>
                  <a:srgbClr val="FFFFFF"/>
                </a:solidFill>
                <a:ea typeface="Zapf Dingbats"/>
                <a:cs typeface="Zapf Dingbats"/>
                <a:sym typeface="Zapf Dingbats"/>
              </a:rPr>
              <a:t>:</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1.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keterangan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sehat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jasmani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rohani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dari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dokter</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2.	</a:t>
            </a:r>
            <a:r>
              <a:rPr lang="en-US" dirty="0" err="1" smtClean="0">
                <a:solidFill>
                  <a:srgbClr val="FFFFFF"/>
                </a:solidFill>
                <a:ea typeface="Zapf Dingbats"/>
                <a:cs typeface="Zapf Dingbats"/>
                <a:sym typeface="Zapf Dingbats"/>
              </a:rPr>
              <a:t>Kartu</a:t>
            </a:r>
            <a:r>
              <a:rPr lang="en-US" dirty="0" smtClean="0">
                <a:solidFill>
                  <a:srgbClr val="FFFFFF"/>
                </a:solidFill>
                <a:ea typeface="Zapf Dingbats"/>
                <a:cs typeface="Zapf Dingbats"/>
                <a:sym typeface="Zapf Dingbats"/>
              </a:rPr>
              <a:t> PNS/</a:t>
            </a:r>
            <a:r>
              <a:rPr lang="en-US" dirty="0" err="1" smtClean="0">
                <a:solidFill>
                  <a:srgbClr val="FFFFFF"/>
                </a:solidFill>
                <a:ea typeface="Zapf Dingbats"/>
                <a:cs typeface="Zapf Dingbats"/>
                <a:sym typeface="Zapf Dingbats"/>
              </a:rPr>
              <a:t>Kartu</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Elektronik</a:t>
            </a:r>
            <a:r>
              <a:rPr lang="en-US" dirty="0" smtClean="0">
                <a:solidFill>
                  <a:srgbClr val="FFFFFF"/>
                </a:solidFill>
                <a:ea typeface="Zapf Dingbats"/>
                <a:cs typeface="Zapf Dingbats"/>
                <a:sym typeface="Zapf Dingbats"/>
              </a:rPr>
              <a:t> PNS</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3.	SK CPNS </a:t>
            </a:r>
            <a:r>
              <a:rPr lang="en-US" dirty="0" err="1" smtClean="0">
                <a:solidFill>
                  <a:srgbClr val="FFFFFF"/>
                </a:solidFill>
                <a:ea typeface="Zapf Dingbats"/>
                <a:cs typeface="Zapf Dingbats"/>
                <a:sym typeface="Zapf Dingbats"/>
              </a:rPr>
              <a:t>dan</a:t>
            </a:r>
            <a:r>
              <a:rPr lang="en-US" dirty="0" smtClean="0">
                <a:solidFill>
                  <a:srgbClr val="FFFFFF"/>
                </a:solidFill>
                <a:ea typeface="Zapf Dingbats"/>
                <a:cs typeface="Zapf Dingbats"/>
                <a:sym typeface="Zapf Dingbats"/>
              </a:rPr>
              <a:t> SK PNS</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4.	SK </a:t>
            </a:r>
            <a:r>
              <a:rPr lang="en-US" dirty="0" err="1" smtClean="0">
                <a:solidFill>
                  <a:srgbClr val="FFFFFF"/>
                </a:solidFill>
                <a:ea typeface="Zapf Dingbats"/>
                <a:cs typeface="Zapf Dingbats"/>
                <a:sym typeface="Zapf Dingbats"/>
              </a:rPr>
              <a:t>Pangkat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Terakhir</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5.	SK </a:t>
            </a:r>
            <a:r>
              <a:rPr lang="en-US" dirty="0" err="1" smtClean="0">
                <a:solidFill>
                  <a:srgbClr val="FFFFFF"/>
                </a:solidFill>
                <a:ea typeface="Zapf Dingbats"/>
                <a:cs typeface="Zapf Dingbats"/>
                <a:sym typeface="Zapf Dingbats"/>
              </a:rPr>
              <a:t>Jabatan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terakhir</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bagi</a:t>
            </a:r>
            <a:r>
              <a:rPr lang="en-US" dirty="0" smtClean="0">
                <a:solidFill>
                  <a:srgbClr val="FFFFFF"/>
                </a:solidFill>
                <a:ea typeface="Zapf Dingbats"/>
                <a:cs typeface="Zapf Dingbats"/>
                <a:sym typeface="Zapf Dingbats"/>
              </a:rPr>
              <a:t> PNS yang </a:t>
            </a:r>
            <a:r>
              <a:rPr lang="en-US" dirty="0" err="1" smtClean="0">
                <a:solidFill>
                  <a:srgbClr val="FFFFFF"/>
                </a:solidFill>
                <a:ea typeface="Zapf Dingbats"/>
                <a:cs typeface="Zapf Dingbats"/>
                <a:sym typeface="Zapf Dingbats"/>
              </a:rPr>
              <a:t>menduduki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jabatan</a:t>
            </a:r>
            <a:r>
              <a:rPr lang="en-US" dirty="0" smtClean="0">
                <a:solidFill>
                  <a:srgbClr val="FFFFFF"/>
                </a:solidFill>
                <a:ea typeface="Zapf Dingbats"/>
                <a:cs typeface="Zapf Dingbats"/>
                <a:sym typeface="Zapf Dingbats"/>
              </a:rPr>
              <a:t>)</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6.	DP3 </a:t>
            </a:r>
            <a:r>
              <a:rPr lang="en-US" dirty="0" err="1" smtClean="0">
                <a:solidFill>
                  <a:srgbClr val="FFFFFF"/>
                </a:solidFill>
                <a:ea typeface="Zapf Dingbats"/>
                <a:cs typeface="Zapf Dingbats"/>
                <a:sym typeface="Zapf Dingbats"/>
              </a:rPr>
              <a:t>dalam</a:t>
            </a:r>
            <a:r>
              <a:rPr lang="en-US" dirty="0" smtClean="0">
                <a:solidFill>
                  <a:srgbClr val="FFFFFF"/>
                </a:solidFill>
                <a:ea typeface="Zapf Dingbats"/>
                <a:cs typeface="Zapf Dingbats"/>
                <a:sym typeface="Zapf Dingbats"/>
              </a:rPr>
              <a:t> 2 </a:t>
            </a:r>
            <a:r>
              <a:rPr lang="en-US" dirty="0" err="1" smtClean="0">
                <a:solidFill>
                  <a:srgbClr val="FFFFFF"/>
                </a:solidFill>
                <a:ea typeface="Zapf Dingbats"/>
                <a:cs typeface="Zapf Dingbats"/>
                <a:sym typeface="Zapf Dingbats"/>
              </a:rPr>
              <a:t>tahun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terakhir</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7.	KP 4</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8.	</a:t>
            </a:r>
            <a:r>
              <a:rPr lang="en-US" dirty="0" err="1" smtClean="0">
                <a:solidFill>
                  <a:srgbClr val="FFFFFF"/>
                </a:solidFill>
                <a:ea typeface="Zapf Dingbats"/>
                <a:cs typeface="Zapf Dingbats"/>
                <a:sym typeface="Zapf Dingbats"/>
              </a:rPr>
              <a:t>Akta</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Nikah</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bagi</a:t>
            </a:r>
            <a:r>
              <a:rPr lang="en-US" dirty="0" smtClean="0">
                <a:solidFill>
                  <a:srgbClr val="FFFFFF"/>
                </a:solidFill>
                <a:ea typeface="Zapf Dingbats"/>
                <a:cs typeface="Zapf Dingbats"/>
                <a:sym typeface="Zapf Dingbats"/>
              </a:rPr>
              <a:t> yang </a:t>
            </a:r>
            <a:r>
              <a:rPr lang="en-US" dirty="0" err="1" smtClean="0">
                <a:solidFill>
                  <a:srgbClr val="FFFFFF"/>
                </a:solidFill>
                <a:ea typeface="Zapf Dingbats"/>
                <a:cs typeface="Zapf Dingbats"/>
                <a:sym typeface="Zapf Dingbats"/>
              </a:rPr>
              <a:t>telah</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kawin</a:t>
            </a:r>
            <a:r>
              <a:rPr lang="en-US" dirty="0" smtClean="0">
                <a:solidFill>
                  <a:srgbClr val="FFFFFF"/>
                </a:solidFill>
                <a:ea typeface="Zapf Dingbats"/>
                <a:cs typeface="Zapf Dingbats"/>
                <a:sym typeface="Zapf Dingbats"/>
              </a:rPr>
              <a:t>)</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9.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rekomendasi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dari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atasan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langsung</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smtClean="0">
                <a:solidFill>
                  <a:srgbClr val="FFFFFF"/>
                </a:solidFill>
                <a:ea typeface="Zapf Dingbats"/>
                <a:cs typeface="Zapf Dingbats"/>
                <a:sym typeface="Zapf Dingbats"/>
              </a:rPr>
              <a:t>	10.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perjanjian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tugas</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belajar</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11.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jaminan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pembiayaan</a:t>
            </a:r>
            <a:endParaRPr lang="en-US" dirty="0" smtClean="0">
              <a:solidFill>
                <a:srgbClr val="FFFFFF"/>
              </a:solidFill>
              <a:ea typeface="Zapf Dingbats"/>
              <a:cs typeface="Zapf Dingbats"/>
              <a:sym typeface="Zapf Dingbats"/>
            </a:endParaRP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13.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persetujuan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penugasan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ke</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luar</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negeri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dari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Setkab</a:t>
            </a:r>
            <a:r>
              <a:rPr lang="en-US" dirty="0" smtClean="0">
                <a:solidFill>
                  <a:srgbClr val="FFFFFF"/>
                </a:solidFill>
                <a:ea typeface="Zapf Dingbats"/>
                <a:cs typeface="Zapf Dingbats"/>
                <a:sym typeface="Zapf Dingbats"/>
              </a:rPr>
              <a:t>/</a:t>
            </a:r>
            <a:r>
              <a:rPr lang="en-US" dirty="0" err="1" smtClean="0">
                <a:solidFill>
                  <a:srgbClr val="FFFFFF"/>
                </a:solidFill>
                <a:ea typeface="Zapf Dingbats"/>
                <a:cs typeface="Zapf Dingbats"/>
                <a:sym typeface="Zapf Dingbats"/>
              </a:rPr>
              <a:t>Setneg</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bagi</a:t>
            </a:r>
            <a:r>
              <a:rPr lang="en-US" dirty="0" smtClean="0">
                <a:solidFill>
                  <a:srgbClr val="FFFFFF"/>
                </a:solidFill>
                <a:ea typeface="Zapf Dingbats"/>
                <a:cs typeface="Zapf Dingbats"/>
                <a:sym typeface="Zapf Dingbats"/>
              </a:rPr>
              <a:t> yang </a:t>
            </a:r>
            <a:r>
              <a:rPr lang="en-US" dirty="0" err="1" smtClean="0">
                <a:solidFill>
                  <a:srgbClr val="FFFFFF"/>
                </a:solidFill>
                <a:ea typeface="Zapf Dingbats"/>
                <a:cs typeface="Zapf Dingbats"/>
                <a:sym typeface="Zapf Dingbats"/>
              </a:rPr>
              <a:t>tugas</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belajar</a:t>
            </a:r>
            <a:r>
              <a:rPr lang="en-US" dirty="0" smtClean="0">
                <a:solidFill>
                  <a:srgbClr val="FFFFFF"/>
                </a:solidFill>
                <a:ea typeface="Zapf Dingbats"/>
                <a:cs typeface="Zapf Dingbats"/>
                <a:sym typeface="Zapf Dingbats"/>
              </a:rPr>
              <a:t> di </a:t>
            </a:r>
            <a:r>
              <a:rPr lang="en-US" dirty="0" err="1" smtClean="0">
                <a:solidFill>
                  <a:srgbClr val="FFFFFF"/>
                </a:solidFill>
                <a:ea typeface="Zapf Dingbats"/>
                <a:cs typeface="Zapf Dingbats"/>
                <a:sym typeface="Zapf Dingbats"/>
              </a:rPr>
              <a:t>luar</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negeri</a:t>
            </a:r>
            <a:r>
              <a:rPr lang="en-US" dirty="0" smtClean="0">
                <a:solidFill>
                  <a:srgbClr val="FFFFFF"/>
                </a:solidFill>
                <a:ea typeface="Zapf Dingbats"/>
                <a:cs typeface="Zapf Dingbats"/>
                <a:sym typeface="Zapf Dingbats"/>
              </a:rPr>
              <a:t>)</a:t>
            </a:r>
          </a:p>
          <a:p>
            <a:pPr marL="887413" indent="-887413" defTabSz="430213">
              <a:tabLst>
                <a:tab pos="442913" algn="l"/>
              </a:tabLst>
            </a:pPr>
            <a:r>
              <a:rPr lang="en-US" dirty="0">
                <a:solidFill>
                  <a:srgbClr val="FFFFFF"/>
                </a:solidFill>
                <a:ea typeface="Zapf Dingbats"/>
                <a:cs typeface="Zapf Dingbats"/>
                <a:sym typeface="Zapf Dingbats"/>
              </a:rPr>
              <a:t>	</a:t>
            </a:r>
            <a:r>
              <a:rPr lang="en-US" dirty="0" smtClean="0">
                <a:solidFill>
                  <a:srgbClr val="FFFFFF"/>
                </a:solidFill>
                <a:ea typeface="Zapf Dingbats"/>
                <a:cs typeface="Zapf Dingbats"/>
                <a:sym typeface="Zapf Dingbats"/>
              </a:rPr>
              <a:t>14.	</a:t>
            </a:r>
            <a:r>
              <a:rPr lang="en-US" dirty="0" err="1" smtClean="0">
                <a:solidFill>
                  <a:srgbClr val="FFFFFF"/>
                </a:solidFill>
                <a:ea typeface="Zapf Dingbats"/>
                <a:cs typeface="Zapf Dingbats"/>
                <a:sym typeface="Zapf Dingbats"/>
              </a:rPr>
              <a:t>Surat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rekomendasi</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kelulusan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dari</a:t>
            </a:r>
            <a:r>
              <a:rPr lang="en-US" dirty="0" smtClean="0">
                <a:solidFill>
                  <a:srgbClr val="FFFFFF"/>
                </a:solidFill>
                <a:ea typeface="Zapf Dingbats"/>
                <a:cs typeface="Zapf Dingbats"/>
                <a:sym typeface="Zapf Dingbats"/>
              </a:rPr>
              <a:t> PT </a:t>
            </a:r>
            <a:r>
              <a:rPr lang="en-US" dirty="0" err="1" smtClean="0">
                <a:solidFill>
                  <a:srgbClr val="FFFFFF"/>
                </a:solidFill>
                <a:ea typeface="Zapf Dingbats"/>
                <a:cs typeface="Zapf Dingbats"/>
                <a:sym typeface="Zapf Dingbats"/>
              </a:rPr>
              <a:t>tempat</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pelaksanaan</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tugas</a:t>
            </a:r>
            <a:r>
              <a:rPr lang="en-US" dirty="0" smtClean="0">
                <a:solidFill>
                  <a:srgbClr val="FFFFFF"/>
                </a:solidFill>
                <a:ea typeface="Zapf Dingbats"/>
                <a:cs typeface="Zapf Dingbats"/>
                <a:sym typeface="Zapf Dingbats"/>
              </a:rPr>
              <a:t> </a:t>
            </a:r>
            <a:r>
              <a:rPr lang="en-US" dirty="0" err="1" smtClean="0">
                <a:solidFill>
                  <a:srgbClr val="FFFFFF"/>
                </a:solidFill>
                <a:ea typeface="Zapf Dingbats"/>
                <a:cs typeface="Zapf Dingbats"/>
                <a:sym typeface="Zapf Dingbats"/>
              </a:rPr>
              <a:t>belajar</a:t>
            </a:r>
            <a:endParaRPr lang="en-US" dirty="0" smtClean="0">
              <a:solidFill>
                <a:srgbClr val="FFFFFF"/>
              </a:solidFill>
              <a:ea typeface="Zapf Dingbats"/>
              <a:cs typeface="Zapf Dingbats"/>
              <a:sym typeface="Zapf Dingbats"/>
            </a:endParaRPr>
          </a:p>
          <a:p>
            <a:pPr marL="887413" indent="-887413" defTabSz="430213">
              <a:tabLst>
                <a:tab pos="442913" algn="l"/>
              </a:tabLst>
            </a:pPr>
            <a:endParaRPr lang="en-US" dirty="0">
              <a:solidFill>
                <a:srgbClr val="FFFFFF"/>
              </a:solidFill>
            </a:endParaRPr>
          </a:p>
        </p:txBody>
      </p:sp>
    </p:spTree>
    <p:extLst>
      <p:ext uri="{BB962C8B-B14F-4D97-AF65-F5344CB8AC3E}">
        <p14:creationId xmlns:p14="http://schemas.microsoft.com/office/powerpoint/2010/main" val="3390727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500"/>
                                        <p:tgtEl>
                                          <p:spTgt spid="5">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500"/>
                                        <p:tgtEl>
                                          <p:spTgt spid="5">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500"/>
                                        <p:tgtEl>
                                          <p:spTgt spid="5">
                                            <p:txEl>
                                              <p:pRg st="8" end="8"/>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fade">
                                      <p:cBhvr>
                                        <p:cTn id="41" dur="500"/>
                                        <p:tgtEl>
                                          <p:spTgt spid="5">
                                            <p:txEl>
                                              <p:pRg st="9" end="9"/>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fade">
                                      <p:cBhvr>
                                        <p:cTn id="44" dur="500"/>
                                        <p:tgtEl>
                                          <p:spTgt spid="5">
                                            <p:txEl>
                                              <p:pRg st="10" end="1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fade">
                                      <p:cBhvr>
                                        <p:cTn id="47" dur="500"/>
                                        <p:tgtEl>
                                          <p:spTgt spid="5">
                                            <p:txEl>
                                              <p:pRg st="11" end="11"/>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12" end="12"/>
                                            </p:txEl>
                                          </p:spTgt>
                                        </p:tgtEl>
                                        <p:attrNameLst>
                                          <p:attrName>style.visibility</p:attrName>
                                        </p:attrNameLst>
                                      </p:cBhvr>
                                      <p:to>
                                        <p:strVal val="visible"/>
                                      </p:to>
                                    </p:set>
                                    <p:animEffect transition="in" filter="fade">
                                      <p:cBhvr>
                                        <p:cTn id="50" dur="500"/>
                                        <p:tgtEl>
                                          <p:spTgt spid="5">
                                            <p:txEl>
                                              <p:pRg st="12" end="1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500"/>
                                        <p:tgtEl>
                                          <p:spTgt spid="5">
                                            <p:txEl>
                                              <p:pRg st="13" end="13"/>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
                                            <p:txEl>
                                              <p:pRg st="14" end="14"/>
                                            </p:txEl>
                                          </p:spTgt>
                                        </p:tgtEl>
                                        <p:attrNameLst>
                                          <p:attrName>style.visibility</p:attrName>
                                        </p:attrNameLst>
                                      </p:cBhvr>
                                      <p:to>
                                        <p:strVal val="visible"/>
                                      </p:to>
                                    </p:set>
                                    <p:animEffect transition="in" filter="fade">
                                      <p:cBhvr>
                                        <p:cTn id="56"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100000">
              <a:srgbClr val="000000"/>
            </a:gs>
            <a:gs pos="50000">
              <a:srgbClr val="FF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241891" y="503894"/>
            <a:ext cx="8708092" cy="5262979"/>
          </a:xfrm>
          <a:prstGeom prst="rect">
            <a:avLst/>
          </a:prstGeom>
          <a:noFill/>
        </p:spPr>
        <p:txBody>
          <a:bodyPr wrap="square" rtlCol="0">
            <a:spAutoFit/>
          </a:bodyPr>
          <a:lstStyle/>
          <a:p>
            <a:pPr marL="442913" indent="-442913">
              <a:buFont typeface="Zapf Dingbats" charset="0"/>
              <a:buChar char="✔"/>
            </a:pPr>
            <a:r>
              <a:rPr lang="en-US" sz="2400" dirty="0" err="1" smtClean="0">
                <a:solidFill>
                  <a:srgbClr val="FFFFFF"/>
                </a:solidFill>
                <a:ea typeface="Zapf Dingbats"/>
                <a:cs typeface="Zapf Dingbats"/>
                <a:sym typeface="Zapf Dingbats"/>
              </a:rPr>
              <a:t>Dilampiri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surat</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peryataan</a:t>
            </a:r>
            <a:r>
              <a:rPr lang="en-US" sz="2400" dirty="0" smtClean="0">
                <a:solidFill>
                  <a:srgbClr val="FFFFFF"/>
                </a:solidFill>
                <a:ea typeface="Zapf Dingbats"/>
                <a:cs typeface="Zapf Dingbats"/>
                <a:sym typeface="Zapf Dingbats"/>
              </a:rPr>
              <a:t>:</a:t>
            </a: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1.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menjalani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cuti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diluartanggungan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negarr</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2.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mengajukan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upaya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hukum</a:t>
            </a:r>
            <a:r>
              <a:rPr lang="en-US" sz="2400" dirty="0" smtClean="0">
                <a:solidFill>
                  <a:srgbClr val="FFFFFF"/>
                </a:solidFill>
                <a:ea typeface="Zapf Dingbats"/>
                <a:cs typeface="Zapf Dingbats"/>
                <a:sym typeface="Zapf Dingbats"/>
              </a:rPr>
              <a:t> banding </a:t>
            </a:r>
            <a:r>
              <a:rPr lang="en-US" sz="2400" dirty="0" err="1" smtClean="0">
                <a:solidFill>
                  <a:srgbClr val="FFFFFF"/>
                </a:solidFill>
                <a:ea typeface="Zapf Dingbats"/>
                <a:cs typeface="Zapf Dingbats"/>
                <a:sym typeface="Zapf Dingbats"/>
              </a:rPr>
              <a:t>ke</a:t>
            </a:r>
            <a:r>
              <a:rPr lang="en-US" sz="2400" dirty="0" smtClean="0">
                <a:solidFill>
                  <a:srgbClr val="FFFFFF"/>
                </a:solidFill>
                <a:ea typeface="Zapf Dingbats"/>
                <a:cs typeface="Zapf Dingbats"/>
                <a:sym typeface="Zapf Dingbats"/>
              </a:rPr>
              <a:t> BAPEK</a:t>
            </a: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3.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proses </a:t>
            </a:r>
            <a:r>
              <a:rPr lang="en-US" sz="2400" dirty="0" err="1" smtClean="0">
                <a:solidFill>
                  <a:srgbClr val="FFFFFF"/>
                </a:solidFill>
                <a:ea typeface="Zapf Dingbats"/>
                <a:cs typeface="Zapf Dingbats"/>
                <a:sym typeface="Zapf Dingbats"/>
              </a:rPr>
              <a:t>penjatuhan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hukuman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disiplin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atau</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berat</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4.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menjalani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hukuman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disiplin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tingkat</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atau</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berat</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5.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proses </a:t>
            </a:r>
            <a:r>
              <a:rPr lang="en-US" sz="2400" dirty="0" err="1" smtClean="0">
                <a:solidFill>
                  <a:srgbClr val="FFFFFF"/>
                </a:solidFill>
                <a:ea typeface="Zapf Dingbats"/>
                <a:cs typeface="Zapf Dingbats"/>
                <a:sym typeface="Zapf Dingbats"/>
              </a:rPr>
              <a:t>perkara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pidana</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6.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melaksanakan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kewajiban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ikatan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dinas</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7.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sedang</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melaksanakan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diklatpim</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8.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pernah</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gagal</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dalam</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tugas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belajar</a:t>
            </a:r>
            <a:r>
              <a:rPr lang="en-US" sz="2400" dirty="0" smtClean="0">
                <a:solidFill>
                  <a:srgbClr val="FFFFFF"/>
                </a:solidFill>
                <a:ea typeface="Zapf Dingbats"/>
                <a:cs typeface="Zapf Dingbats"/>
                <a:sym typeface="Zapf Dingbats"/>
              </a:rPr>
              <a:t> yang </a:t>
            </a:r>
            <a:r>
              <a:rPr lang="en-US" sz="2400" dirty="0" err="1" smtClean="0">
                <a:solidFill>
                  <a:srgbClr val="FFFFFF"/>
                </a:solidFill>
                <a:ea typeface="Zapf Dingbats"/>
                <a:cs typeface="Zapf Dingbats"/>
                <a:sym typeface="Zapf Dingbats"/>
              </a:rPr>
              <a:t>disebabkan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kelalaian</a:t>
            </a:r>
            <a:endParaRPr lang="en-US" sz="2400" dirty="0" smtClean="0">
              <a:solidFill>
                <a:srgbClr val="FFFFFF"/>
              </a:solidFill>
              <a:ea typeface="Zapf Dingbats"/>
              <a:cs typeface="Zapf Dingbats"/>
              <a:sym typeface="Zapf Dingbats"/>
            </a:endParaRPr>
          </a:p>
          <a:p>
            <a:pPr marL="887413" indent="-887413">
              <a:tabLst>
                <a:tab pos="442913" algn="l"/>
              </a:tabLst>
            </a:pPr>
            <a:r>
              <a:rPr lang="en-US" sz="2400" dirty="0">
                <a:solidFill>
                  <a:srgbClr val="FFFFFF"/>
                </a:solidFill>
                <a:ea typeface="Zapf Dingbats"/>
                <a:cs typeface="Zapf Dingbats"/>
                <a:sym typeface="Zapf Dingbats"/>
              </a:rPr>
              <a:t>	</a:t>
            </a:r>
            <a:r>
              <a:rPr lang="en-US" sz="2400" dirty="0" smtClean="0">
                <a:solidFill>
                  <a:srgbClr val="FFFFFF"/>
                </a:solidFill>
                <a:ea typeface="Zapf Dingbats"/>
                <a:cs typeface="Zapf Dingbats"/>
                <a:sym typeface="Zapf Dingbats"/>
              </a:rPr>
              <a:t>9.	</a:t>
            </a:r>
            <a:r>
              <a:rPr lang="en-US" sz="2400" dirty="0" err="1" smtClean="0">
                <a:solidFill>
                  <a:srgbClr val="FFFFFF"/>
                </a:solidFill>
                <a:ea typeface="Zapf Dingbats"/>
                <a:cs typeface="Zapf Dingbats"/>
                <a:sym typeface="Zapf Dingbats"/>
              </a:rPr>
              <a:t>tidak</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pernah</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dibatalkan</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mengikuti</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tugas</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belajar</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karena</a:t>
            </a:r>
            <a:r>
              <a:rPr lang="en-US" sz="2400" dirty="0" smtClean="0">
                <a:solidFill>
                  <a:srgbClr val="FFFFFF"/>
                </a:solidFill>
                <a:ea typeface="Zapf Dingbats"/>
                <a:cs typeface="Zapf Dingbats"/>
                <a:sym typeface="Zapf Dingbats"/>
              </a:rPr>
              <a:t> </a:t>
            </a:r>
            <a:r>
              <a:rPr lang="en-US" sz="2400" dirty="0" err="1" smtClean="0">
                <a:solidFill>
                  <a:srgbClr val="FFFFFF"/>
                </a:solidFill>
                <a:ea typeface="Zapf Dingbats"/>
                <a:cs typeface="Zapf Dingbats"/>
                <a:sym typeface="Zapf Dingbats"/>
              </a:rPr>
              <a:t>kesalahan</a:t>
            </a:r>
            <a:endParaRPr lang="en-US" sz="2400" dirty="0" smtClean="0">
              <a:solidFill>
                <a:srgbClr val="FFFFFF"/>
              </a:solidFill>
              <a:ea typeface="Zapf Dingbats"/>
              <a:cs typeface="Zapf Dingbats"/>
              <a:sym typeface="Zapf Dingbats"/>
            </a:endParaRPr>
          </a:p>
        </p:txBody>
      </p:sp>
    </p:spTree>
    <p:extLst>
      <p:ext uri="{BB962C8B-B14F-4D97-AF65-F5344CB8AC3E}">
        <p14:creationId xmlns:p14="http://schemas.microsoft.com/office/powerpoint/2010/main" val="2150624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2049" y="322492"/>
            <a:ext cx="8627461" cy="461665"/>
          </a:xfrm>
          <a:prstGeom prst="rect">
            <a:avLst/>
          </a:prstGeom>
          <a:noFill/>
        </p:spPr>
        <p:txBody>
          <a:bodyPr wrap="square" rtlCol="0">
            <a:spAutoFit/>
          </a:bodyPr>
          <a:lstStyle/>
          <a:p>
            <a:r>
              <a:rPr lang="en-US" sz="2400" b="1" dirty="0" smtClean="0"/>
              <a:t>PERENCANAAN</a:t>
            </a:r>
            <a:endParaRPr lang="en-US" sz="2400" b="1" dirty="0"/>
          </a:p>
        </p:txBody>
      </p:sp>
      <p:sp>
        <p:nvSpPr>
          <p:cNvPr id="5" name="Oval 4"/>
          <p:cNvSpPr/>
          <p:nvPr/>
        </p:nvSpPr>
        <p:spPr>
          <a:xfrm>
            <a:off x="3829948" y="3043521"/>
            <a:ext cx="1511821" cy="145121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GAP</a:t>
            </a:r>
            <a:endParaRPr lang="en-US" dirty="0">
              <a:solidFill>
                <a:schemeClr val="bg1"/>
              </a:solidFill>
            </a:endParaRPr>
          </a:p>
        </p:txBody>
      </p:sp>
      <p:sp>
        <p:nvSpPr>
          <p:cNvPr id="6" name="Isosceles Triangle 5"/>
          <p:cNvSpPr/>
          <p:nvPr/>
        </p:nvSpPr>
        <p:spPr>
          <a:xfrm>
            <a:off x="1068353" y="4676139"/>
            <a:ext cx="7115639" cy="1793863"/>
          </a:xfrm>
          <a:prstGeom prst="triangl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p:nvSpPr>
        <p:spPr>
          <a:xfrm rot="10800000">
            <a:off x="1068353" y="1490569"/>
            <a:ext cx="7115639" cy="1412822"/>
          </a:xfrm>
          <a:prstGeom prst="triangle">
            <a:avLst/>
          </a:prstGeom>
          <a:solidFill>
            <a:srgbClr val="FF660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dist"/>
            <a:endParaRPr lang="en-US" dirty="0"/>
          </a:p>
        </p:txBody>
      </p:sp>
      <p:sp>
        <p:nvSpPr>
          <p:cNvPr id="8" name="TextBox 7"/>
          <p:cNvSpPr txBox="1"/>
          <p:nvPr/>
        </p:nvSpPr>
        <p:spPr>
          <a:xfrm>
            <a:off x="2369984" y="1621652"/>
            <a:ext cx="4524515" cy="646331"/>
          </a:xfrm>
          <a:prstGeom prst="rect">
            <a:avLst/>
          </a:prstGeom>
          <a:noFill/>
        </p:spPr>
        <p:txBody>
          <a:bodyPr wrap="square" rtlCol="0">
            <a:spAutoFit/>
          </a:bodyPr>
          <a:lstStyle/>
          <a:p>
            <a:pPr algn="ctr"/>
            <a:r>
              <a:rPr lang="en-US" dirty="0" smtClean="0"/>
              <a:t>KOMPETENSI SDM YANG DIBUTUHKAN ORGANISASI</a:t>
            </a:r>
            <a:endParaRPr lang="en-US" dirty="0"/>
          </a:p>
        </p:txBody>
      </p:sp>
      <p:sp>
        <p:nvSpPr>
          <p:cNvPr id="9" name="TextBox 8"/>
          <p:cNvSpPr txBox="1"/>
          <p:nvPr/>
        </p:nvSpPr>
        <p:spPr>
          <a:xfrm>
            <a:off x="2233909" y="5780291"/>
            <a:ext cx="4785327" cy="369332"/>
          </a:xfrm>
          <a:prstGeom prst="rect">
            <a:avLst/>
          </a:prstGeom>
          <a:noFill/>
        </p:spPr>
        <p:txBody>
          <a:bodyPr wrap="square" rtlCol="0">
            <a:spAutoFit/>
          </a:bodyPr>
          <a:lstStyle/>
          <a:p>
            <a:pPr algn="ctr"/>
            <a:r>
              <a:rPr lang="en-US" dirty="0" smtClean="0"/>
              <a:t>KOMPETENSI SDM YANG ADA</a:t>
            </a:r>
            <a:endParaRPr lang="en-US" dirty="0"/>
          </a:p>
        </p:txBody>
      </p:sp>
      <p:sp>
        <p:nvSpPr>
          <p:cNvPr id="10" name="Right Arrow 9"/>
          <p:cNvSpPr/>
          <p:nvPr/>
        </p:nvSpPr>
        <p:spPr>
          <a:xfrm>
            <a:off x="5431686" y="3265984"/>
            <a:ext cx="1179322" cy="9639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Diamond 10"/>
          <p:cNvSpPr/>
          <p:nvPr/>
        </p:nvSpPr>
        <p:spPr>
          <a:xfrm>
            <a:off x="6690385" y="2540505"/>
            <a:ext cx="2347305" cy="2392787"/>
          </a:xfrm>
          <a:prstGeom prst="diamond">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PEREN-CANAAN PENGEM-BANGAN SDM</a:t>
            </a:r>
            <a:endParaRPr lang="en-US" dirty="0"/>
          </a:p>
        </p:txBody>
      </p:sp>
    </p:spTree>
    <p:extLst>
      <p:ext uri="{BB962C8B-B14F-4D97-AF65-F5344CB8AC3E}">
        <p14:creationId xmlns:p14="http://schemas.microsoft.com/office/powerpoint/2010/main" val="4071489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4750" y="1357313"/>
            <a:ext cx="1643063" cy="2571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6" name="Left-Right Arrow 5"/>
          <p:cNvSpPr/>
          <p:nvPr/>
        </p:nvSpPr>
        <p:spPr>
          <a:xfrm>
            <a:off x="214313" y="214313"/>
            <a:ext cx="8715375" cy="85725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a:spLocks noChangeArrowheads="1"/>
          </p:cNvSpPr>
          <p:nvPr/>
        </p:nvSpPr>
        <p:spPr bwMode="auto">
          <a:xfrm>
            <a:off x="3786188" y="2286000"/>
            <a:ext cx="1428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PENUGASAN KEPADA PNS</a:t>
            </a:r>
          </a:p>
        </p:txBody>
      </p:sp>
      <p:sp>
        <p:nvSpPr>
          <p:cNvPr id="9" name="Rectangle 8"/>
          <p:cNvSpPr/>
          <p:nvPr/>
        </p:nvSpPr>
        <p:spPr>
          <a:xfrm>
            <a:off x="214313" y="1357313"/>
            <a:ext cx="3357562" cy="785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0" name="TextBox 9"/>
          <p:cNvSpPr txBox="1">
            <a:spLocks noChangeArrowheads="1"/>
          </p:cNvSpPr>
          <p:nvPr/>
        </p:nvSpPr>
        <p:spPr bwMode="auto">
          <a:xfrm>
            <a:off x="285750" y="1428750"/>
            <a:ext cx="3214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Perencanaan kebutuhan  PNS yang akan Tugas Belajar</a:t>
            </a:r>
          </a:p>
        </p:txBody>
      </p:sp>
      <p:sp>
        <p:nvSpPr>
          <p:cNvPr id="13" name="Rectangle 12"/>
          <p:cNvSpPr/>
          <p:nvPr/>
        </p:nvSpPr>
        <p:spPr>
          <a:xfrm>
            <a:off x="214313" y="2286000"/>
            <a:ext cx="3357562"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TextBox 13"/>
          <p:cNvSpPr txBox="1">
            <a:spLocks noChangeArrowheads="1"/>
          </p:cNvSpPr>
          <p:nvPr/>
        </p:nvSpPr>
        <p:spPr bwMode="auto">
          <a:xfrm>
            <a:off x="357188" y="2357438"/>
            <a:ext cx="314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id-ID" sz="1800"/>
              <a:t>Disusun dalam Renstra Uker</a:t>
            </a:r>
          </a:p>
        </p:txBody>
      </p:sp>
      <p:sp>
        <p:nvSpPr>
          <p:cNvPr id="15" name="Rectangle 14"/>
          <p:cNvSpPr/>
          <p:nvPr/>
        </p:nvSpPr>
        <p:spPr>
          <a:xfrm>
            <a:off x="214313" y="3071813"/>
            <a:ext cx="3357562"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6" name="TextBox 15"/>
          <p:cNvSpPr txBox="1">
            <a:spLocks noChangeArrowheads="1"/>
          </p:cNvSpPr>
          <p:nvPr/>
        </p:nvSpPr>
        <p:spPr bwMode="auto">
          <a:xfrm>
            <a:off x="285750" y="3143250"/>
            <a:ext cx="3214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id-ID" sz="1800"/>
              <a:t>Dijabarkan dalam rencana program tahunan</a:t>
            </a:r>
          </a:p>
        </p:txBody>
      </p:sp>
      <p:sp>
        <p:nvSpPr>
          <p:cNvPr id="17" name="Rectangle 16"/>
          <p:cNvSpPr/>
          <p:nvPr/>
        </p:nvSpPr>
        <p:spPr>
          <a:xfrm>
            <a:off x="5500688" y="1357313"/>
            <a:ext cx="3286125" cy="2571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8" name="TextBox 17"/>
          <p:cNvSpPr txBox="1"/>
          <p:nvPr/>
        </p:nvSpPr>
        <p:spPr>
          <a:xfrm>
            <a:off x="5572125" y="1428750"/>
            <a:ext cx="3143250" cy="2032000"/>
          </a:xfrm>
          <a:prstGeom prst="rect">
            <a:avLst/>
          </a:prstGeom>
          <a:noFill/>
        </p:spPr>
        <p:txBody>
          <a:bodyPr>
            <a:spAutoFit/>
          </a:bodyPr>
          <a:lstStyle/>
          <a:p>
            <a:pPr fontAlgn="auto">
              <a:spcBef>
                <a:spcPts val="0"/>
              </a:spcBef>
              <a:spcAft>
                <a:spcPts val="0"/>
              </a:spcAft>
              <a:defRPr/>
            </a:pPr>
            <a:r>
              <a:rPr lang="id-ID" dirty="0">
                <a:latin typeface="+mn-lt"/>
                <a:ea typeface="+mn-ea"/>
                <a:cs typeface="+mn-cs"/>
              </a:rPr>
              <a:t>PNS yang ditugaskan wajib :</a:t>
            </a:r>
          </a:p>
          <a:p>
            <a:pPr marL="342900" indent="-342900" fontAlgn="auto">
              <a:spcBef>
                <a:spcPts val="0"/>
              </a:spcBef>
              <a:spcAft>
                <a:spcPts val="0"/>
              </a:spcAft>
              <a:buFontTx/>
              <a:buAutoNum type="alphaLcPeriod"/>
              <a:tabLst>
                <a:tab pos="265113" algn="l"/>
              </a:tabLst>
              <a:defRPr/>
            </a:pPr>
            <a:r>
              <a:rPr lang="id-ID" dirty="0">
                <a:latin typeface="+mn-lt"/>
                <a:ea typeface="+mn-ea"/>
                <a:cs typeface="+mn-cs"/>
              </a:rPr>
              <a:t>Menyelesaikan studi tepat waktu</a:t>
            </a:r>
          </a:p>
          <a:p>
            <a:pPr marL="342900" indent="-342900" fontAlgn="auto">
              <a:spcBef>
                <a:spcPts val="0"/>
              </a:spcBef>
              <a:spcAft>
                <a:spcPts val="0"/>
              </a:spcAft>
              <a:buFontTx/>
              <a:buAutoNum type="alphaLcPeriod"/>
              <a:tabLst>
                <a:tab pos="265113" algn="l"/>
              </a:tabLst>
              <a:defRPr/>
            </a:pPr>
            <a:r>
              <a:rPr lang="id-ID" dirty="0">
                <a:latin typeface="+mn-lt"/>
                <a:ea typeface="+mn-ea"/>
                <a:cs typeface="+mn-cs"/>
              </a:rPr>
              <a:t>Mendapatkan ijazah</a:t>
            </a:r>
          </a:p>
          <a:p>
            <a:pPr marL="342900" indent="-342900" fontAlgn="auto">
              <a:spcBef>
                <a:spcPts val="0"/>
              </a:spcBef>
              <a:spcAft>
                <a:spcPts val="0"/>
              </a:spcAft>
              <a:buFontTx/>
              <a:buAutoNum type="alphaLcPeriod"/>
              <a:tabLst>
                <a:tab pos="265113" algn="l"/>
              </a:tabLst>
              <a:defRPr/>
            </a:pPr>
            <a:r>
              <a:rPr lang="id-ID" dirty="0">
                <a:latin typeface="+mn-lt"/>
                <a:ea typeface="+mn-ea"/>
                <a:cs typeface="+mn-cs"/>
              </a:rPr>
              <a:t>Melaksanakan ikatan dinas pada unit kerjanya selesai tugas belajar</a:t>
            </a:r>
          </a:p>
        </p:txBody>
      </p:sp>
      <p:sp>
        <p:nvSpPr>
          <p:cNvPr id="19" name="Left-Right Arrow 18"/>
          <p:cNvSpPr/>
          <p:nvPr/>
        </p:nvSpPr>
        <p:spPr>
          <a:xfrm>
            <a:off x="214313" y="4000500"/>
            <a:ext cx="8715375" cy="85725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0" name="Rectangle 19"/>
          <p:cNvSpPr/>
          <p:nvPr/>
        </p:nvSpPr>
        <p:spPr>
          <a:xfrm>
            <a:off x="214313" y="5072063"/>
            <a:ext cx="4357687" cy="1500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1" name="TextBox 20"/>
          <p:cNvSpPr txBox="1"/>
          <p:nvPr/>
        </p:nvSpPr>
        <p:spPr>
          <a:xfrm>
            <a:off x="285750" y="5143500"/>
            <a:ext cx="4214813" cy="1477963"/>
          </a:xfrm>
          <a:prstGeom prst="rect">
            <a:avLst/>
          </a:prstGeom>
          <a:noFill/>
        </p:spPr>
        <p:txBody>
          <a:bodyPr>
            <a:spAutoFit/>
          </a:bodyPr>
          <a:lstStyle/>
          <a:p>
            <a:pPr fontAlgn="auto">
              <a:spcBef>
                <a:spcPts val="0"/>
              </a:spcBef>
              <a:spcAft>
                <a:spcPts val="0"/>
              </a:spcAft>
              <a:defRPr/>
            </a:pPr>
            <a:r>
              <a:rPr lang="id-ID" dirty="0">
                <a:latin typeface="+mn-lt"/>
                <a:ea typeface="+mn-ea"/>
                <a:cs typeface="+mn-cs"/>
              </a:rPr>
              <a:t>Keterlambatan mengakibatkan :</a:t>
            </a:r>
          </a:p>
          <a:p>
            <a:pPr marL="354013" indent="-354013" fontAlgn="auto">
              <a:spcBef>
                <a:spcPts val="0"/>
              </a:spcBef>
              <a:spcAft>
                <a:spcPts val="0"/>
              </a:spcAft>
              <a:buFontTx/>
              <a:buAutoNum type="alphaLcPeriod"/>
              <a:tabLst>
                <a:tab pos="354013" algn="l"/>
              </a:tabLst>
              <a:defRPr/>
            </a:pPr>
            <a:r>
              <a:rPr lang="id-ID" dirty="0">
                <a:latin typeface="+mn-lt"/>
                <a:ea typeface="+mn-ea"/>
                <a:cs typeface="+mn-cs"/>
              </a:rPr>
              <a:t>Terganggunya pencapaian renstra</a:t>
            </a:r>
          </a:p>
          <a:p>
            <a:pPr marL="354013" indent="-354013" fontAlgn="auto">
              <a:spcBef>
                <a:spcPts val="0"/>
              </a:spcBef>
              <a:spcAft>
                <a:spcPts val="0"/>
              </a:spcAft>
              <a:buFontTx/>
              <a:buAutoNum type="alphaLcPeriod"/>
              <a:tabLst>
                <a:tab pos="354013" algn="l"/>
              </a:tabLst>
              <a:defRPr/>
            </a:pPr>
            <a:r>
              <a:rPr lang="id-ID" dirty="0">
                <a:latin typeface="+mn-lt"/>
                <a:ea typeface="+mn-ea"/>
                <a:cs typeface="+mn-cs"/>
              </a:rPr>
              <a:t>Tertundanya kesempatan PNS lain , atau</a:t>
            </a:r>
          </a:p>
          <a:p>
            <a:pPr marL="354013" indent="-354013" fontAlgn="auto">
              <a:spcBef>
                <a:spcPts val="0"/>
              </a:spcBef>
              <a:spcAft>
                <a:spcPts val="0"/>
              </a:spcAft>
              <a:buFontTx/>
              <a:buAutoNum type="alphaLcPeriod"/>
              <a:tabLst>
                <a:tab pos="354013" algn="l"/>
              </a:tabLst>
              <a:defRPr/>
            </a:pPr>
            <a:r>
              <a:rPr lang="id-ID" dirty="0">
                <a:latin typeface="+mn-lt"/>
                <a:ea typeface="+mn-ea"/>
                <a:cs typeface="+mn-cs"/>
              </a:rPr>
              <a:t>Terjadinya kekosongan tenaga SDM</a:t>
            </a:r>
          </a:p>
        </p:txBody>
      </p:sp>
      <p:sp>
        <p:nvSpPr>
          <p:cNvPr id="22" name="Rectangle 21"/>
          <p:cNvSpPr/>
          <p:nvPr/>
        </p:nvSpPr>
        <p:spPr>
          <a:xfrm>
            <a:off x="4643438" y="5072063"/>
            <a:ext cx="4143375" cy="150018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3" name="TextBox 22"/>
          <p:cNvSpPr txBox="1"/>
          <p:nvPr/>
        </p:nvSpPr>
        <p:spPr>
          <a:xfrm>
            <a:off x="4714875" y="5143500"/>
            <a:ext cx="4000500" cy="1477963"/>
          </a:xfrm>
          <a:prstGeom prst="rect">
            <a:avLst/>
          </a:prstGeom>
          <a:noFill/>
        </p:spPr>
        <p:txBody>
          <a:bodyPr>
            <a:spAutoFit/>
          </a:bodyPr>
          <a:lstStyle/>
          <a:p>
            <a:pPr fontAlgn="auto">
              <a:spcBef>
                <a:spcPts val="0"/>
              </a:spcBef>
              <a:spcAft>
                <a:spcPts val="0"/>
              </a:spcAft>
              <a:defRPr/>
            </a:pPr>
            <a:r>
              <a:rPr lang="id-ID" dirty="0">
                <a:latin typeface="+mn-lt"/>
                <a:ea typeface="+mn-ea"/>
                <a:cs typeface="+mn-cs"/>
              </a:rPr>
              <a:t>Kegagalan mengakibatkan :</a:t>
            </a:r>
          </a:p>
          <a:p>
            <a:pPr marL="354013" indent="-354013" fontAlgn="auto">
              <a:spcBef>
                <a:spcPts val="0"/>
              </a:spcBef>
              <a:spcAft>
                <a:spcPts val="0"/>
              </a:spcAft>
              <a:buFontTx/>
              <a:buAutoNum type="alphaLcPeriod"/>
              <a:defRPr/>
            </a:pPr>
            <a:r>
              <a:rPr lang="id-ID" dirty="0">
                <a:latin typeface="+mn-lt"/>
                <a:ea typeface="+mn-ea"/>
                <a:cs typeface="+mn-cs"/>
              </a:rPr>
              <a:t>Tidak tercapainya  sasaran renprogbang SDM dan organisasi</a:t>
            </a:r>
          </a:p>
          <a:p>
            <a:pPr marL="354013" indent="-354013" fontAlgn="auto">
              <a:spcBef>
                <a:spcPts val="0"/>
              </a:spcBef>
              <a:spcAft>
                <a:spcPts val="0"/>
              </a:spcAft>
              <a:buFontTx/>
              <a:buAutoNum type="alphaLcPeriod"/>
              <a:defRPr/>
            </a:pPr>
            <a:r>
              <a:rPr lang="id-ID" dirty="0">
                <a:latin typeface="+mn-lt"/>
                <a:ea typeface="+mn-ea"/>
                <a:cs typeface="+mn-cs"/>
              </a:rPr>
              <a:t>Kerugian negara</a:t>
            </a:r>
          </a:p>
          <a:p>
            <a:pPr marL="354013" indent="-354013" fontAlgn="auto">
              <a:spcBef>
                <a:spcPts val="0"/>
              </a:spcBef>
              <a:spcAft>
                <a:spcPts val="0"/>
              </a:spcAft>
              <a:buFontTx/>
              <a:buAutoNum type="alphaLcPeriod"/>
              <a:defRPr/>
            </a:pPr>
            <a:endParaRPr lang="id-ID" dirty="0">
              <a:latin typeface="+mn-lt"/>
              <a:ea typeface="+mn-ea"/>
              <a:cs typeface="+mn-cs"/>
            </a:endParaRPr>
          </a:p>
        </p:txBody>
      </p:sp>
    </p:spTree>
    <p:extLst>
      <p:ext uri="{BB962C8B-B14F-4D97-AF65-F5344CB8AC3E}">
        <p14:creationId xmlns:p14="http://schemas.microsoft.com/office/powerpoint/2010/main" val="3773731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20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0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20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2000"/>
                                        <p:tgtEl>
                                          <p:spTgt spid="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0"/>
                                        <p:tgtEl>
                                          <p:spTgt spid="1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2000"/>
                                        <p:tgtEl>
                                          <p:spTgt spid="1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2000"/>
                                        <p:tgtEl>
                                          <p:spTgt spid="2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2000"/>
                                        <p:tgtEl>
                                          <p:spTgt spid="2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2000"/>
                                        <p:tgtEl>
                                          <p:spTgt spid="2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animBg="1"/>
      <p:bldP spid="10" grpId="0"/>
      <p:bldP spid="13" grpId="0" animBg="1"/>
      <p:bldP spid="14" grpId="0"/>
      <p:bldP spid="15" grpId="0" animBg="1"/>
      <p:bldP spid="16" grpId="0"/>
      <p:bldP spid="17" grpId="0" animBg="1"/>
      <p:bldP spid="18" grpId="0"/>
      <p:bldP spid="19" grpId="0" animBg="1"/>
      <p:bldP spid="20" grpId="0" animBg="1"/>
      <p:bldP spid="21" grpId="0"/>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extBox 3"/>
          <p:cNvSpPr txBox="1"/>
          <p:nvPr/>
        </p:nvSpPr>
        <p:spPr>
          <a:xfrm>
            <a:off x="322522" y="382960"/>
            <a:ext cx="8607303" cy="461665"/>
          </a:xfrm>
          <a:prstGeom prst="rect">
            <a:avLst/>
          </a:prstGeom>
          <a:noFill/>
        </p:spPr>
        <p:txBody>
          <a:bodyPr wrap="square" rtlCol="0">
            <a:spAutoFit/>
          </a:bodyPr>
          <a:lstStyle/>
          <a:p>
            <a:r>
              <a:rPr lang="en-US" sz="2400" b="1" dirty="0" smtClean="0"/>
              <a:t>PEMBATALAN TUGAS BELAJAR</a:t>
            </a:r>
            <a:endParaRPr lang="en-US" sz="2400" b="1" dirty="0"/>
          </a:p>
        </p:txBody>
      </p:sp>
      <p:sp>
        <p:nvSpPr>
          <p:cNvPr id="5" name="Rectangle 4"/>
          <p:cNvSpPr/>
          <p:nvPr/>
        </p:nvSpPr>
        <p:spPr>
          <a:xfrm>
            <a:off x="322522" y="1169035"/>
            <a:ext cx="4394361" cy="5482368"/>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marL="442913" indent="-442913" algn="just">
              <a:buAutoNum type="arabicPeriod"/>
            </a:pPr>
            <a:r>
              <a:rPr lang="en-US" sz="2400" dirty="0" err="1" smtClean="0">
                <a:solidFill>
                  <a:schemeClr val="bg1"/>
                </a:solidFill>
              </a:rPr>
              <a:t>Terdapat</a:t>
            </a:r>
            <a:r>
              <a:rPr lang="en-US" sz="2400" dirty="0" smtClean="0">
                <a:solidFill>
                  <a:schemeClr val="bg1"/>
                </a:solidFill>
              </a:rPr>
              <a:t> </a:t>
            </a:r>
            <a:r>
              <a:rPr lang="en-US" sz="2400" dirty="0" err="1" smtClean="0">
                <a:solidFill>
                  <a:schemeClr val="bg1"/>
                </a:solidFill>
              </a:rPr>
              <a:t>bukti</a:t>
            </a:r>
            <a:r>
              <a:rPr lang="en-US" sz="2400" dirty="0" smtClean="0">
                <a:solidFill>
                  <a:schemeClr val="bg1"/>
                </a:solidFill>
              </a:rPr>
              <a:t> </a:t>
            </a:r>
            <a:r>
              <a:rPr lang="en-US" sz="2400" dirty="0" err="1" smtClean="0">
                <a:solidFill>
                  <a:schemeClr val="bg1"/>
                </a:solidFill>
              </a:rPr>
              <a:t>bahwa</a:t>
            </a:r>
            <a:r>
              <a:rPr lang="en-US" sz="2400" dirty="0" smtClean="0">
                <a:solidFill>
                  <a:schemeClr val="bg1"/>
                </a:solidFill>
              </a:rPr>
              <a:t> PNS </a:t>
            </a:r>
            <a:r>
              <a:rPr lang="en-US" sz="2400" dirty="0" err="1" smtClean="0">
                <a:solidFill>
                  <a:schemeClr val="bg1"/>
                </a:solidFill>
              </a:rPr>
              <a:t>pelajar</a:t>
            </a:r>
            <a:r>
              <a:rPr lang="en-US" sz="2400" dirty="0" smtClean="0">
                <a:solidFill>
                  <a:schemeClr val="bg1"/>
                </a:solidFill>
              </a:rPr>
              <a:t>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memenuhi</a:t>
            </a:r>
            <a:r>
              <a:rPr lang="en-US" sz="2400" dirty="0" smtClean="0">
                <a:solidFill>
                  <a:schemeClr val="bg1"/>
                </a:solidFill>
              </a:rPr>
              <a:t> </a:t>
            </a:r>
            <a:r>
              <a:rPr lang="en-US" sz="2400" dirty="0" err="1" smtClean="0">
                <a:solidFill>
                  <a:schemeClr val="bg1"/>
                </a:solidFill>
              </a:rPr>
              <a:t>syarat</a:t>
            </a:r>
            <a:r>
              <a:rPr lang="en-US" sz="2400" dirty="0" smtClean="0">
                <a:solidFill>
                  <a:schemeClr val="bg1"/>
                </a:solidFill>
              </a:rPr>
              <a:t> </a:t>
            </a:r>
            <a:r>
              <a:rPr lang="en-US" sz="2400" dirty="0" err="1" smtClean="0">
                <a:solidFill>
                  <a:schemeClr val="bg1"/>
                </a:solidFill>
              </a:rPr>
              <a:t>diberi</a:t>
            </a:r>
            <a:r>
              <a:rPr lang="en-US" sz="2400" dirty="0" smtClean="0">
                <a:solidFill>
                  <a:schemeClr val="bg1"/>
                </a:solidFill>
              </a:rPr>
              <a:t> </a:t>
            </a:r>
            <a:r>
              <a:rPr lang="en-US" sz="2400" dirty="0" err="1" smtClean="0">
                <a:solidFill>
                  <a:schemeClr val="bg1"/>
                </a:solidFill>
              </a:rPr>
              <a:t>tubel</a:t>
            </a:r>
            <a:endParaRPr lang="en-US" sz="2400" dirty="0">
              <a:solidFill>
                <a:schemeClr val="bg1"/>
              </a:solidFill>
            </a:endParaRPr>
          </a:p>
          <a:p>
            <a:pPr marL="442913" indent="-442913" algn="just">
              <a:buAutoNum type="arabicPeriod"/>
            </a:pPr>
            <a:r>
              <a:rPr lang="en-US" sz="2400" dirty="0" smtClean="0">
                <a:solidFill>
                  <a:schemeClr val="bg1"/>
                </a:solidFill>
              </a:rPr>
              <a:t>PNS </a:t>
            </a:r>
            <a:r>
              <a:rPr lang="en-US" sz="2400" dirty="0" err="1" smtClean="0">
                <a:solidFill>
                  <a:schemeClr val="bg1"/>
                </a:solidFill>
              </a:rPr>
              <a:t>Pelajar</a:t>
            </a:r>
            <a:r>
              <a:rPr lang="en-US" sz="2400" dirty="0" smtClean="0">
                <a:solidFill>
                  <a:schemeClr val="bg1"/>
                </a:solidFill>
              </a:rPr>
              <a:t> </a:t>
            </a:r>
            <a:r>
              <a:rPr lang="en-US" sz="2400" dirty="0" err="1" smtClean="0">
                <a:solidFill>
                  <a:schemeClr val="bg1"/>
                </a:solidFill>
              </a:rPr>
              <a:t>dijatuhi</a:t>
            </a:r>
            <a:r>
              <a:rPr lang="en-US" sz="2400" dirty="0" smtClean="0">
                <a:solidFill>
                  <a:schemeClr val="bg1"/>
                </a:solidFill>
              </a:rPr>
              <a:t> </a:t>
            </a:r>
            <a:r>
              <a:rPr lang="en-US" sz="2400" dirty="0" err="1" smtClean="0">
                <a:solidFill>
                  <a:schemeClr val="bg1"/>
                </a:solidFill>
              </a:rPr>
              <a:t>hukuman</a:t>
            </a:r>
            <a:r>
              <a:rPr lang="en-US" sz="2400" dirty="0" smtClean="0">
                <a:solidFill>
                  <a:schemeClr val="bg1"/>
                </a:solidFill>
              </a:rPr>
              <a:t> </a:t>
            </a:r>
            <a:r>
              <a:rPr lang="en-US" sz="2400" dirty="0" err="1" smtClean="0">
                <a:solidFill>
                  <a:schemeClr val="bg1"/>
                </a:solidFill>
              </a:rPr>
              <a:t>disiplin</a:t>
            </a:r>
            <a:r>
              <a:rPr lang="en-US" sz="2400" dirty="0" smtClean="0">
                <a:solidFill>
                  <a:schemeClr val="bg1"/>
                </a:solidFill>
              </a:rPr>
              <a:t> </a:t>
            </a:r>
            <a:r>
              <a:rPr lang="en-US" sz="2400" dirty="0" err="1" smtClean="0">
                <a:solidFill>
                  <a:schemeClr val="bg1"/>
                </a:solidFill>
              </a:rPr>
              <a:t>tingkat</a:t>
            </a:r>
            <a:r>
              <a:rPr lang="en-US" sz="2400" dirty="0" smtClean="0">
                <a:solidFill>
                  <a:schemeClr val="bg1"/>
                </a:solidFill>
              </a:rPr>
              <a:t> </a:t>
            </a:r>
            <a:r>
              <a:rPr lang="en-US" sz="2400" dirty="0" err="1" smtClean="0">
                <a:solidFill>
                  <a:schemeClr val="bg1"/>
                </a:solidFill>
              </a:rPr>
              <a:t>sedang</a:t>
            </a:r>
            <a:r>
              <a:rPr lang="en-US" sz="2400" dirty="0" smtClean="0">
                <a:solidFill>
                  <a:schemeClr val="bg1"/>
                </a:solidFill>
              </a:rPr>
              <a:t> </a:t>
            </a:r>
            <a:r>
              <a:rPr lang="en-US" sz="2400" dirty="0" err="1" smtClean="0">
                <a:solidFill>
                  <a:schemeClr val="bg1"/>
                </a:solidFill>
              </a:rPr>
              <a:t>atau</a:t>
            </a:r>
            <a:r>
              <a:rPr lang="en-US" sz="2400" dirty="0" smtClean="0">
                <a:solidFill>
                  <a:schemeClr val="bg1"/>
                </a:solidFill>
              </a:rPr>
              <a:t> </a:t>
            </a:r>
            <a:r>
              <a:rPr lang="en-US" sz="2400" dirty="0" err="1" smtClean="0">
                <a:solidFill>
                  <a:schemeClr val="bg1"/>
                </a:solidFill>
              </a:rPr>
              <a:t>berat</a:t>
            </a:r>
            <a:endParaRPr lang="en-US" sz="2400" dirty="0" smtClean="0">
              <a:solidFill>
                <a:schemeClr val="bg1"/>
              </a:solidFill>
            </a:endParaRPr>
          </a:p>
          <a:p>
            <a:pPr marL="442913" indent="-442913" algn="just">
              <a:buAutoNum type="arabicPeriod"/>
            </a:pP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berangkat</a:t>
            </a:r>
            <a:r>
              <a:rPr lang="en-US" sz="2400" dirty="0" smtClean="0">
                <a:solidFill>
                  <a:schemeClr val="bg1"/>
                </a:solidFill>
              </a:rPr>
              <a:t> </a:t>
            </a:r>
            <a:r>
              <a:rPr lang="en-US" sz="2400" dirty="0" err="1" smtClean="0">
                <a:solidFill>
                  <a:schemeClr val="bg1"/>
                </a:solidFill>
              </a:rPr>
              <a:t>ke</a:t>
            </a:r>
            <a:r>
              <a:rPr lang="en-US" sz="2400" dirty="0" smtClean="0">
                <a:solidFill>
                  <a:schemeClr val="bg1"/>
                </a:solidFill>
              </a:rPr>
              <a:t> </a:t>
            </a:r>
            <a:r>
              <a:rPr lang="en-US" sz="2400" dirty="0" err="1" smtClean="0">
                <a:solidFill>
                  <a:schemeClr val="bg1"/>
                </a:solidFill>
              </a:rPr>
              <a:t>tempat</a:t>
            </a:r>
            <a:r>
              <a:rPr lang="en-US" sz="2400" dirty="0" smtClean="0">
                <a:solidFill>
                  <a:schemeClr val="bg1"/>
                </a:solidFill>
              </a:rPr>
              <a:t> </a:t>
            </a:r>
            <a:r>
              <a:rPr lang="en-US" sz="2400" dirty="0" err="1" smtClean="0">
                <a:solidFill>
                  <a:schemeClr val="bg1"/>
                </a:solidFill>
              </a:rPr>
              <a:t>pelaksanaan</a:t>
            </a:r>
            <a:r>
              <a:rPr lang="en-US" sz="2400" dirty="0" smtClean="0">
                <a:solidFill>
                  <a:schemeClr val="bg1"/>
                </a:solidFill>
              </a:rPr>
              <a:t> </a:t>
            </a:r>
            <a:r>
              <a:rPr lang="en-US" sz="2400" dirty="0" err="1" smtClean="0">
                <a:solidFill>
                  <a:schemeClr val="bg1"/>
                </a:solidFill>
              </a:rPr>
              <a:t>tugas</a:t>
            </a:r>
            <a:r>
              <a:rPr lang="en-US" sz="2400" dirty="0" smtClean="0">
                <a:solidFill>
                  <a:schemeClr val="bg1"/>
                </a:solidFill>
              </a:rPr>
              <a:t> </a:t>
            </a:r>
            <a:r>
              <a:rPr lang="en-US" sz="2400" dirty="0" err="1" smtClean="0">
                <a:solidFill>
                  <a:schemeClr val="bg1"/>
                </a:solidFill>
              </a:rPr>
              <a:t>belajar</a:t>
            </a:r>
            <a:r>
              <a:rPr lang="en-US" sz="2400" dirty="0" smtClean="0">
                <a:solidFill>
                  <a:schemeClr val="bg1"/>
                </a:solidFill>
              </a:rPr>
              <a:t> </a:t>
            </a:r>
            <a:r>
              <a:rPr lang="en-US" sz="2400" dirty="0" err="1" smtClean="0">
                <a:solidFill>
                  <a:schemeClr val="bg1"/>
                </a:solidFill>
              </a:rPr>
              <a:t>meskipun</a:t>
            </a:r>
            <a:r>
              <a:rPr lang="en-US" sz="2400" dirty="0" smtClean="0">
                <a:solidFill>
                  <a:schemeClr val="bg1"/>
                </a:solidFill>
              </a:rPr>
              <a:t> </a:t>
            </a:r>
            <a:r>
              <a:rPr lang="en-US" sz="2400" dirty="0" err="1" smtClean="0">
                <a:solidFill>
                  <a:schemeClr val="bg1"/>
                </a:solidFill>
              </a:rPr>
              <a:t>sudah</a:t>
            </a:r>
            <a:r>
              <a:rPr lang="en-US" sz="2400" dirty="0" smtClean="0">
                <a:solidFill>
                  <a:schemeClr val="bg1"/>
                </a:solidFill>
              </a:rPr>
              <a:t> </a:t>
            </a:r>
            <a:r>
              <a:rPr lang="en-US" sz="2400" dirty="0" err="1" smtClean="0">
                <a:solidFill>
                  <a:schemeClr val="bg1"/>
                </a:solidFill>
              </a:rPr>
              <a:t>diberi</a:t>
            </a:r>
            <a:r>
              <a:rPr lang="en-US" sz="2400" dirty="0" smtClean="0">
                <a:solidFill>
                  <a:schemeClr val="bg1"/>
                </a:solidFill>
              </a:rPr>
              <a:t> </a:t>
            </a:r>
            <a:r>
              <a:rPr lang="en-US" sz="2400" dirty="0" err="1" smtClean="0">
                <a:solidFill>
                  <a:schemeClr val="bg1"/>
                </a:solidFill>
              </a:rPr>
              <a:t>peringatan</a:t>
            </a:r>
            <a:endParaRPr lang="en-US" sz="2400" dirty="0" smtClean="0">
              <a:solidFill>
                <a:schemeClr val="bg1"/>
              </a:solidFill>
            </a:endParaRPr>
          </a:p>
          <a:p>
            <a:pPr marL="442913" indent="-442913" algn="just">
              <a:buAutoNum type="arabicPeriod"/>
            </a:pPr>
            <a:r>
              <a:rPr lang="en-US" sz="2400" dirty="0" smtClean="0">
                <a:solidFill>
                  <a:schemeClr val="bg1"/>
                </a:solidFill>
              </a:rPr>
              <a:t>PNS </a:t>
            </a:r>
            <a:r>
              <a:rPr lang="en-US" sz="2400" dirty="0" err="1" smtClean="0">
                <a:solidFill>
                  <a:schemeClr val="bg1"/>
                </a:solidFill>
              </a:rPr>
              <a:t>pelajar</a:t>
            </a:r>
            <a:r>
              <a:rPr lang="en-US" sz="2400" dirty="0" smtClean="0">
                <a:solidFill>
                  <a:schemeClr val="bg1"/>
                </a:solidFill>
              </a:rPr>
              <a:t> </a:t>
            </a:r>
            <a:r>
              <a:rPr lang="en-US" sz="2400" dirty="0" err="1" smtClean="0">
                <a:solidFill>
                  <a:schemeClr val="bg1"/>
                </a:solidFill>
              </a:rPr>
              <a:t>mengajukan</a:t>
            </a:r>
            <a:r>
              <a:rPr lang="en-US" sz="2400" dirty="0" smtClean="0">
                <a:solidFill>
                  <a:schemeClr val="bg1"/>
                </a:solidFill>
              </a:rPr>
              <a:t> </a:t>
            </a:r>
            <a:r>
              <a:rPr lang="en-US" sz="2400" dirty="0" err="1" smtClean="0">
                <a:solidFill>
                  <a:schemeClr val="bg1"/>
                </a:solidFill>
              </a:rPr>
              <a:t>permohonan</a:t>
            </a:r>
            <a:r>
              <a:rPr lang="en-US" sz="2400" dirty="0" smtClean="0">
                <a:solidFill>
                  <a:schemeClr val="bg1"/>
                </a:solidFill>
              </a:rPr>
              <a:t> </a:t>
            </a:r>
            <a:r>
              <a:rPr lang="en-US" sz="2400" dirty="0" err="1" smtClean="0">
                <a:solidFill>
                  <a:schemeClr val="bg1"/>
                </a:solidFill>
              </a:rPr>
              <a:t>pengunduran</a:t>
            </a:r>
            <a:r>
              <a:rPr lang="en-US" sz="2400" dirty="0" smtClean="0">
                <a:solidFill>
                  <a:schemeClr val="bg1"/>
                </a:solidFill>
              </a:rPr>
              <a:t> </a:t>
            </a:r>
            <a:r>
              <a:rPr lang="en-US" sz="2400" dirty="0" err="1" smtClean="0">
                <a:solidFill>
                  <a:schemeClr val="bg1"/>
                </a:solidFill>
              </a:rPr>
              <a:t>diri</a:t>
            </a:r>
            <a:endParaRPr lang="en-US" sz="2400" dirty="0" smtClean="0">
              <a:solidFill>
                <a:schemeClr val="bg1"/>
              </a:solidFill>
            </a:endParaRPr>
          </a:p>
          <a:p>
            <a:pPr marL="442913" indent="-442913" algn="just">
              <a:buAutoNum type="arabicPeriod"/>
            </a:pPr>
            <a:r>
              <a:rPr lang="en-US" sz="2400" dirty="0" smtClean="0">
                <a:solidFill>
                  <a:schemeClr val="bg1"/>
                </a:solidFill>
              </a:rPr>
              <a:t>PNS </a:t>
            </a:r>
            <a:r>
              <a:rPr lang="en-US" sz="2400" dirty="0" err="1" smtClean="0">
                <a:solidFill>
                  <a:schemeClr val="bg1"/>
                </a:solidFill>
              </a:rPr>
              <a:t>Pelajar</a:t>
            </a:r>
            <a:r>
              <a:rPr lang="en-US" sz="2400" dirty="0" smtClean="0">
                <a:solidFill>
                  <a:schemeClr val="bg1"/>
                </a:solidFill>
              </a:rPr>
              <a:t> </a:t>
            </a:r>
            <a:r>
              <a:rPr lang="en-US" sz="2400" dirty="0" err="1" smtClean="0">
                <a:solidFill>
                  <a:schemeClr val="bg1"/>
                </a:solidFill>
              </a:rPr>
              <a:t>bekerja</a:t>
            </a:r>
            <a:r>
              <a:rPr lang="en-US" sz="2400" dirty="0" smtClean="0">
                <a:solidFill>
                  <a:schemeClr val="bg1"/>
                </a:solidFill>
              </a:rPr>
              <a:t> di </a:t>
            </a:r>
            <a:r>
              <a:rPr lang="en-US" sz="2400" dirty="0" err="1" smtClean="0">
                <a:solidFill>
                  <a:schemeClr val="bg1"/>
                </a:solidFill>
              </a:rPr>
              <a:t>luar</a:t>
            </a:r>
            <a:r>
              <a:rPr lang="en-US" sz="2400" dirty="0" smtClean="0">
                <a:solidFill>
                  <a:schemeClr val="bg1"/>
                </a:solidFill>
              </a:rPr>
              <a:t> </a:t>
            </a:r>
            <a:r>
              <a:rPr lang="en-US" sz="2400" dirty="0" err="1" smtClean="0">
                <a:solidFill>
                  <a:schemeClr val="bg1"/>
                </a:solidFill>
              </a:rPr>
              <a:t>kegiatan</a:t>
            </a:r>
            <a:r>
              <a:rPr lang="en-US" sz="2400" dirty="0" smtClean="0">
                <a:solidFill>
                  <a:schemeClr val="bg1"/>
                </a:solidFill>
              </a:rPr>
              <a:t> </a:t>
            </a:r>
            <a:r>
              <a:rPr lang="en-US" sz="2400" dirty="0" err="1" smtClean="0">
                <a:solidFill>
                  <a:schemeClr val="bg1"/>
                </a:solidFill>
              </a:rPr>
              <a:t>tugas</a:t>
            </a:r>
            <a:r>
              <a:rPr lang="en-US" sz="2400" dirty="0" smtClean="0">
                <a:solidFill>
                  <a:schemeClr val="bg1"/>
                </a:solidFill>
              </a:rPr>
              <a:t> </a:t>
            </a:r>
            <a:r>
              <a:rPr lang="en-US" sz="2400" dirty="0" err="1" smtClean="0">
                <a:solidFill>
                  <a:schemeClr val="bg1"/>
                </a:solidFill>
              </a:rPr>
              <a:t>belajarnya</a:t>
            </a:r>
            <a:r>
              <a:rPr lang="en-US" dirty="0" smtClean="0"/>
              <a:t>	</a:t>
            </a:r>
            <a:endParaRPr lang="en-US" dirty="0"/>
          </a:p>
        </p:txBody>
      </p:sp>
      <p:sp>
        <p:nvSpPr>
          <p:cNvPr id="6" name="Rectangle 5"/>
          <p:cNvSpPr/>
          <p:nvPr/>
        </p:nvSpPr>
        <p:spPr>
          <a:xfrm>
            <a:off x="4978932" y="1169035"/>
            <a:ext cx="3950893" cy="5482368"/>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just"/>
            <a:endParaRPr lang="en-US" dirty="0" smtClean="0">
              <a:solidFill>
                <a:srgbClr val="000000"/>
              </a:solidFill>
            </a:endParaRPr>
          </a:p>
          <a:p>
            <a:pPr algn="just"/>
            <a:endParaRPr lang="en-US" dirty="0">
              <a:solidFill>
                <a:srgbClr val="000000"/>
              </a:solidFill>
            </a:endParaRPr>
          </a:p>
          <a:p>
            <a:pPr algn="just"/>
            <a:r>
              <a:rPr lang="en-US" sz="2000" dirty="0" smtClean="0">
                <a:solidFill>
                  <a:srgbClr val="000000"/>
                </a:solidFill>
              </a:rPr>
              <a:t>DIKENAKAN SANKSI ADMINISTRATIF BERUPA:</a:t>
            </a:r>
          </a:p>
          <a:p>
            <a:pPr algn="just"/>
            <a:endParaRPr lang="en-US" sz="2000" dirty="0">
              <a:solidFill>
                <a:srgbClr val="000000"/>
              </a:solidFill>
            </a:endParaRPr>
          </a:p>
          <a:p>
            <a:pPr algn="just"/>
            <a:r>
              <a:rPr lang="en-US" sz="2000" dirty="0" smtClean="0">
                <a:solidFill>
                  <a:srgbClr val="000000"/>
                </a:solidFill>
              </a:rPr>
              <a:t>WAJIB MENGEMBALIKAN (KONTAN) BIAYA KE KAS NEGARA SEJUMLAH BIAYA YANG TELAH DIKELUARKAN SELAMA MELAKSANAKAN TUGAS BELAJAR DITAMBAH 100% </a:t>
            </a:r>
          </a:p>
          <a:p>
            <a:pPr algn="just"/>
            <a:endParaRPr lang="en-US" sz="2000" dirty="0">
              <a:solidFill>
                <a:srgbClr val="000000"/>
              </a:solidFill>
            </a:endParaRPr>
          </a:p>
          <a:p>
            <a:pPr algn="just"/>
            <a:r>
              <a:rPr lang="en-US" sz="2000" dirty="0" smtClean="0">
                <a:solidFill>
                  <a:srgbClr val="000000"/>
                </a:solidFill>
              </a:rPr>
              <a:t>PENANGGUHAN ATAS PEMBAYARAN YANG TELAH DITENTUKAN DIKENAKAN BUNGA SEBESAR 6% PERTAHUN</a:t>
            </a:r>
          </a:p>
          <a:p>
            <a:pPr algn="just"/>
            <a:endParaRPr lang="en-US" sz="2000" dirty="0">
              <a:solidFill>
                <a:srgbClr val="000000"/>
              </a:solidFill>
            </a:endParaRPr>
          </a:p>
          <a:p>
            <a:pPr algn="just"/>
            <a:endParaRPr lang="en-US" sz="2000" dirty="0" smtClean="0">
              <a:solidFill>
                <a:srgbClr val="000000"/>
              </a:solidFill>
            </a:endParaRPr>
          </a:p>
          <a:p>
            <a:pPr algn="just"/>
            <a:endParaRPr lang="en-US" sz="2000" dirty="0">
              <a:solidFill>
                <a:srgbClr val="000000"/>
              </a:solidFill>
            </a:endParaRPr>
          </a:p>
          <a:p>
            <a:pPr algn="just"/>
            <a:endParaRPr lang="en-US" sz="2000" dirty="0" smtClean="0">
              <a:solidFill>
                <a:srgbClr val="000000"/>
              </a:solidFill>
            </a:endParaRPr>
          </a:p>
          <a:p>
            <a:pPr algn="just"/>
            <a:endParaRPr lang="en-US" sz="2000" dirty="0" smtClean="0">
              <a:solidFill>
                <a:srgbClr val="000000"/>
              </a:solidFill>
            </a:endParaRPr>
          </a:p>
          <a:p>
            <a:pPr algn="just"/>
            <a:endParaRPr lang="en-US" dirty="0">
              <a:solidFill>
                <a:srgbClr val="000000"/>
              </a:solidFill>
            </a:endParaRPr>
          </a:p>
          <a:p>
            <a:pPr algn="just"/>
            <a:endParaRPr lang="en-US" dirty="0">
              <a:solidFill>
                <a:srgbClr val="000000"/>
              </a:solidFill>
            </a:endParaRPr>
          </a:p>
        </p:txBody>
      </p:sp>
    </p:spTree>
    <p:extLst>
      <p:ext uri="{BB962C8B-B14F-4D97-AF65-F5344CB8AC3E}">
        <p14:creationId xmlns:p14="http://schemas.microsoft.com/office/powerpoint/2010/main" val="461699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Effect transition="in" filter="fade">
                                      <p:cBhvr>
                                        <p:cTn id="5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554</TotalTime>
  <Words>2690</Words>
  <Application>Microsoft Macintosh PowerPoint</Application>
  <PresentationFormat>On-screen Show (4:3)</PresentationFormat>
  <Paragraphs>406</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Trisno Zuardi</dc:creator>
  <cp:lastModifiedBy>Trisno Zuardi</cp:lastModifiedBy>
  <cp:revision>56</cp:revision>
  <dcterms:created xsi:type="dcterms:W3CDTF">2014-05-24T05:38:10Z</dcterms:created>
  <dcterms:modified xsi:type="dcterms:W3CDTF">2014-09-03T01:27:05Z</dcterms:modified>
</cp:coreProperties>
</file>